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283" r:id="rId2"/>
    <p:sldId id="295" r:id="rId3"/>
    <p:sldId id="296" r:id="rId4"/>
    <p:sldId id="330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2" r:id="rId31"/>
    <p:sldId id="323" r:id="rId32"/>
    <p:sldId id="324" r:id="rId33"/>
    <p:sldId id="326" r:id="rId34"/>
    <p:sldId id="325" r:id="rId35"/>
    <p:sldId id="327" r:id="rId36"/>
    <p:sldId id="328" r:id="rId37"/>
    <p:sldId id="329" r:id="rId38"/>
    <p:sldId id="331" r:id="rId39"/>
  </p:sldIdLst>
  <p:sldSz cx="12192000" cy="6858000"/>
  <p:notesSz cx="6858000" cy="9144000"/>
  <p:custDataLst>
    <p:tags r:id="rId4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CA196"/>
    <a:srgbClr val="ECD873"/>
    <a:srgbClr val="92BD61"/>
    <a:srgbClr val="DE7272"/>
    <a:srgbClr val="73992F"/>
    <a:srgbClr val="2288A4"/>
    <a:srgbClr val="E337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24" autoAdjust="0"/>
    <p:restoredTop sz="95401" autoAdjust="0"/>
  </p:normalViewPr>
  <p:slideViewPr>
    <p:cSldViewPr snapToGrid="0" showGuides="1">
      <p:cViewPr varScale="1">
        <p:scale>
          <a:sx n="86" d="100"/>
          <a:sy n="86" d="100"/>
        </p:scale>
        <p:origin x="36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3264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1123B8-5DAF-4B48-8E45-EFF1C27D447D}" type="datetimeFigureOut">
              <a:rPr lang="zh-CN" altLang="en-US" smtClean="0"/>
              <a:t>2018/11/20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34027-7213-4DFD-ACBB-2450BC464B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820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534027-7213-4DFD-ACBB-2450BC464B1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6684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534027-7213-4DFD-ACBB-2450BC464B1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179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10357" t="13772" r="35880" b="51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6" t="16650" b="16860"/>
          <a:stretch/>
        </p:blipFill>
        <p:spPr>
          <a:xfrm>
            <a:off x="0" y="0"/>
            <a:ext cx="6633028" cy="686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74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DD4D41-FAE6-4E89-A552-9CCF02D73E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065267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1200"/>
              </a:spcBef>
              <a:buClr>
                <a:srgbClr val="0070C0"/>
              </a:buClr>
              <a:buFont typeface="Wingdings" panose="05000000000000000000" pitchFamily="2" charset="2"/>
              <a:buChar char="p"/>
              <a:defRPr sz="24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  <a:lvl2pPr>
              <a:lnSpc>
                <a:spcPct val="100000"/>
              </a:lnSpc>
              <a:spcBef>
                <a:spcPts val="1200"/>
              </a:spcBef>
              <a:defRPr sz="2000">
                <a:latin typeface="迷你简准圆" panose="03000509000000000000" pitchFamily="65" charset="-122"/>
                <a:ea typeface="迷你简准圆" panose="03000509000000000000" pitchFamily="65" charset="-122"/>
              </a:defRPr>
            </a:lvl2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3887B1-2817-43B9-8A7F-62E07DD7BC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9" name="文本占位符 8">
            <a:extLst>
              <a:ext uri="{FF2B5EF4-FFF2-40B4-BE49-F238E27FC236}">
                <a16:creationId xmlns:a16="http://schemas.microsoft.com/office/drawing/2014/main" id="{0D42E8F9-58C9-44A0-A5E7-CDC12316B2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97147" y="464831"/>
            <a:ext cx="9070975" cy="5847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迷你简准圆" panose="03000509000000000000" pitchFamily="65" charset="-122"/>
                <a:ea typeface="迷你简准圆" panose="03000509000000000000" pitchFamily="65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5891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7570107" y="1556824"/>
            <a:ext cx="3494088" cy="4465078"/>
          </a:xfrm>
          <a:custGeom>
            <a:avLst/>
            <a:gdLst>
              <a:gd name="connsiteX0" fmla="*/ 0 w 3494088"/>
              <a:gd name="connsiteY0" fmla="*/ 0 h 4465078"/>
              <a:gd name="connsiteX1" fmla="*/ 3494088 w 3494088"/>
              <a:gd name="connsiteY1" fmla="*/ 0 h 4465078"/>
              <a:gd name="connsiteX2" fmla="*/ 3494088 w 3494088"/>
              <a:gd name="connsiteY2" fmla="*/ 4465078 h 4465078"/>
              <a:gd name="connsiteX3" fmla="*/ 0 w 3494088"/>
              <a:gd name="connsiteY3" fmla="*/ 4465078 h 4465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4088" h="4465078">
                <a:moveTo>
                  <a:pt x="0" y="0"/>
                </a:moveTo>
                <a:lnTo>
                  <a:pt x="3494088" y="0"/>
                </a:lnTo>
                <a:lnTo>
                  <a:pt x="3494088" y="4465078"/>
                </a:lnTo>
                <a:lnTo>
                  <a:pt x="0" y="44650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436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2025651" y="3406595"/>
            <a:ext cx="2174876" cy="2174876"/>
          </a:xfrm>
          <a:custGeom>
            <a:avLst/>
            <a:gdLst>
              <a:gd name="connsiteX0" fmla="*/ 1087438 w 2174876"/>
              <a:gd name="connsiteY0" fmla="*/ 0 h 2174876"/>
              <a:gd name="connsiteX1" fmla="*/ 2174876 w 2174876"/>
              <a:gd name="connsiteY1" fmla="*/ 1087438 h 2174876"/>
              <a:gd name="connsiteX2" fmla="*/ 1087438 w 2174876"/>
              <a:gd name="connsiteY2" fmla="*/ 2174876 h 2174876"/>
              <a:gd name="connsiteX3" fmla="*/ 0 w 2174876"/>
              <a:gd name="connsiteY3" fmla="*/ 1087438 h 2174876"/>
              <a:gd name="connsiteX4" fmla="*/ 1087438 w 2174876"/>
              <a:gd name="connsiteY4" fmla="*/ 0 h 2174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4876" h="2174876">
                <a:moveTo>
                  <a:pt x="1087438" y="0"/>
                </a:moveTo>
                <a:cubicBezTo>
                  <a:pt x="1688013" y="0"/>
                  <a:pt x="2174876" y="486863"/>
                  <a:pt x="2174876" y="1087438"/>
                </a:cubicBezTo>
                <a:cubicBezTo>
                  <a:pt x="2174876" y="1688013"/>
                  <a:pt x="1688013" y="2174876"/>
                  <a:pt x="1087438" y="2174876"/>
                </a:cubicBezTo>
                <a:cubicBezTo>
                  <a:pt x="486863" y="2174876"/>
                  <a:pt x="0" y="1688013"/>
                  <a:pt x="0" y="1087438"/>
                </a:cubicBezTo>
                <a:cubicBezTo>
                  <a:pt x="0" y="486863"/>
                  <a:pt x="486863" y="0"/>
                  <a:pt x="108743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6450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168402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686517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204636" y="3243306"/>
            <a:ext cx="2300851" cy="2575677"/>
          </a:xfrm>
          <a:custGeom>
            <a:avLst/>
            <a:gdLst>
              <a:gd name="connsiteX0" fmla="*/ 0 w 2300851"/>
              <a:gd name="connsiteY0" fmla="*/ 0 h 2575677"/>
              <a:gd name="connsiteX1" fmla="*/ 2300851 w 2300851"/>
              <a:gd name="connsiteY1" fmla="*/ 0 h 2575677"/>
              <a:gd name="connsiteX2" fmla="*/ 2300851 w 2300851"/>
              <a:gd name="connsiteY2" fmla="*/ 2575677 h 2575677"/>
              <a:gd name="connsiteX3" fmla="*/ 0 w 2300851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1" h="2575677">
                <a:moveTo>
                  <a:pt x="0" y="0"/>
                </a:moveTo>
                <a:lnTo>
                  <a:pt x="2300851" y="0"/>
                </a:lnTo>
                <a:lnTo>
                  <a:pt x="2300851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722751" y="1759745"/>
            <a:ext cx="2300850" cy="2575677"/>
          </a:xfrm>
          <a:custGeom>
            <a:avLst/>
            <a:gdLst>
              <a:gd name="connsiteX0" fmla="*/ 0 w 2300850"/>
              <a:gd name="connsiteY0" fmla="*/ 0 h 2575677"/>
              <a:gd name="connsiteX1" fmla="*/ 2300850 w 2300850"/>
              <a:gd name="connsiteY1" fmla="*/ 0 h 2575677"/>
              <a:gd name="connsiteX2" fmla="*/ 2300850 w 2300850"/>
              <a:gd name="connsiteY2" fmla="*/ 2575677 h 2575677"/>
              <a:gd name="connsiteX3" fmla="*/ 0 w 2300850"/>
              <a:gd name="connsiteY3" fmla="*/ 2575677 h 2575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850" h="2575677">
                <a:moveTo>
                  <a:pt x="0" y="0"/>
                </a:moveTo>
                <a:lnTo>
                  <a:pt x="2300850" y="0"/>
                </a:lnTo>
                <a:lnTo>
                  <a:pt x="2300850" y="2575677"/>
                </a:lnTo>
                <a:lnTo>
                  <a:pt x="0" y="25756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094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3783010" y="1685926"/>
            <a:ext cx="2363161" cy="2123312"/>
          </a:xfrm>
          <a:custGeom>
            <a:avLst/>
            <a:gdLst>
              <a:gd name="connsiteX0" fmla="*/ 0 w 2363161"/>
              <a:gd name="connsiteY0" fmla="*/ 0 h 2123312"/>
              <a:gd name="connsiteX1" fmla="*/ 2363161 w 2363161"/>
              <a:gd name="connsiteY1" fmla="*/ 0 h 2123312"/>
              <a:gd name="connsiteX2" fmla="*/ 2363161 w 2363161"/>
              <a:gd name="connsiteY2" fmla="*/ 2123312 h 2123312"/>
              <a:gd name="connsiteX3" fmla="*/ 0 w 2363161"/>
              <a:gd name="connsiteY3" fmla="*/ 2123312 h 2123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23312">
                <a:moveTo>
                  <a:pt x="0" y="0"/>
                </a:moveTo>
                <a:lnTo>
                  <a:pt x="2363161" y="0"/>
                </a:lnTo>
                <a:lnTo>
                  <a:pt x="2363161" y="2123312"/>
                </a:lnTo>
                <a:lnTo>
                  <a:pt x="0" y="21233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1"/>
          </p:nvPr>
        </p:nvSpPr>
        <p:spPr>
          <a:xfrm>
            <a:off x="3783010" y="3794364"/>
            <a:ext cx="2363161" cy="2140046"/>
          </a:xfrm>
          <a:custGeom>
            <a:avLst/>
            <a:gdLst>
              <a:gd name="connsiteX0" fmla="*/ 0 w 2363161"/>
              <a:gd name="connsiteY0" fmla="*/ 0 h 2140046"/>
              <a:gd name="connsiteX1" fmla="*/ 2363161 w 2363161"/>
              <a:gd name="connsiteY1" fmla="*/ 0 h 2140046"/>
              <a:gd name="connsiteX2" fmla="*/ 2363161 w 2363161"/>
              <a:gd name="connsiteY2" fmla="*/ 2140046 h 2140046"/>
              <a:gd name="connsiteX3" fmla="*/ 0 w 2363161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3161" h="2140046">
                <a:moveTo>
                  <a:pt x="0" y="0"/>
                </a:moveTo>
                <a:lnTo>
                  <a:pt x="2363161" y="0"/>
                </a:lnTo>
                <a:lnTo>
                  <a:pt x="2363161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2"/>
          </p:nvPr>
        </p:nvSpPr>
        <p:spPr>
          <a:xfrm>
            <a:off x="6146171" y="3794364"/>
            <a:ext cx="2374316" cy="2140046"/>
          </a:xfrm>
          <a:custGeom>
            <a:avLst/>
            <a:gdLst>
              <a:gd name="connsiteX0" fmla="*/ 0 w 2374316"/>
              <a:gd name="connsiteY0" fmla="*/ 0 h 2140046"/>
              <a:gd name="connsiteX1" fmla="*/ 2374316 w 2374316"/>
              <a:gd name="connsiteY1" fmla="*/ 0 h 2140046"/>
              <a:gd name="connsiteX2" fmla="*/ 2374316 w 2374316"/>
              <a:gd name="connsiteY2" fmla="*/ 2140046 h 2140046"/>
              <a:gd name="connsiteX3" fmla="*/ 0 w 2374316"/>
              <a:gd name="connsiteY3" fmla="*/ 2140046 h 214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316" h="2140046">
                <a:moveTo>
                  <a:pt x="0" y="0"/>
                </a:moveTo>
                <a:lnTo>
                  <a:pt x="2374316" y="0"/>
                </a:lnTo>
                <a:lnTo>
                  <a:pt x="2374316" y="2140046"/>
                </a:lnTo>
                <a:lnTo>
                  <a:pt x="0" y="21400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86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304926" y="2113203"/>
            <a:ext cx="2903618" cy="2903618"/>
          </a:xfrm>
          <a:custGeom>
            <a:avLst/>
            <a:gdLst>
              <a:gd name="connsiteX0" fmla="*/ 1451809 w 2903618"/>
              <a:gd name="connsiteY0" fmla="*/ 0 h 2903618"/>
              <a:gd name="connsiteX1" fmla="*/ 2903618 w 2903618"/>
              <a:gd name="connsiteY1" fmla="*/ 1451809 h 2903618"/>
              <a:gd name="connsiteX2" fmla="*/ 1451809 w 2903618"/>
              <a:gd name="connsiteY2" fmla="*/ 2903618 h 2903618"/>
              <a:gd name="connsiteX3" fmla="*/ 0 w 2903618"/>
              <a:gd name="connsiteY3" fmla="*/ 1451809 h 2903618"/>
              <a:gd name="connsiteX4" fmla="*/ 1451809 w 2903618"/>
              <a:gd name="connsiteY4" fmla="*/ 0 h 2903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3618" h="2903618">
                <a:moveTo>
                  <a:pt x="1451809" y="0"/>
                </a:moveTo>
                <a:cubicBezTo>
                  <a:pt x="2253621" y="0"/>
                  <a:pt x="2903618" y="649997"/>
                  <a:pt x="2903618" y="1451809"/>
                </a:cubicBezTo>
                <a:cubicBezTo>
                  <a:pt x="2903618" y="2253621"/>
                  <a:pt x="2253621" y="2903618"/>
                  <a:pt x="1451809" y="2903618"/>
                </a:cubicBezTo>
                <a:cubicBezTo>
                  <a:pt x="649997" y="2903618"/>
                  <a:pt x="0" y="2253621"/>
                  <a:pt x="0" y="1451809"/>
                </a:cubicBezTo>
                <a:cubicBezTo>
                  <a:pt x="0" y="649997"/>
                  <a:pt x="649997" y="0"/>
                  <a:pt x="1451809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4262969" y="1923776"/>
            <a:ext cx="1348614" cy="1348614"/>
          </a:xfrm>
          <a:custGeom>
            <a:avLst/>
            <a:gdLst>
              <a:gd name="connsiteX0" fmla="*/ 674307 w 1348614"/>
              <a:gd name="connsiteY0" fmla="*/ 0 h 1348614"/>
              <a:gd name="connsiteX1" fmla="*/ 1348614 w 1348614"/>
              <a:gd name="connsiteY1" fmla="*/ 674307 h 1348614"/>
              <a:gd name="connsiteX2" fmla="*/ 674307 w 1348614"/>
              <a:gd name="connsiteY2" fmla="*/ 1348614 h 1348614"/>
              <a:gd name="connsiteX3" fmla="*/ 0 w 1348614"/>
              <a:gd name="connsiteY3" fmla="*/ 674307 h 1348614"/>
              <a:gd name="connsiteX4" fmla="*/ 674307 w 1348614"/>
              <a:gd name="connsiteY4" fmla="*/ 0 h 1348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14" h="1348614">
                <a:moveTo>
                  <a:pt x="674307" y="0"/>
                </a:moveTo>
                <a:cubicBezTo>
                  <a:pt x="1046716" y="0"/>
                  <a:pt x="1348614" y="301898"/>
                  <a:pt x="1348614" y="674307"/>
                </a:cubicBezTo>
                <a:cubicBezTo>
                  <a:pt x="1348614" y="1046716"/>
                  <a:pt x="1046716" y="1348614"/>
                  <a:pt x="674307" y="1348614"/>
                </a:cubicBezTo>
                <a:cubicBezTo>
                  <a:pt x="301898" y="1348614"/>
                  <a:pt x="0" y="1046716"/>
                  <a:pt x="0" y="674307"/>
                </a:cubicBezTo>
                <a:cubicBezTo>
                  <a:pt x="0" y="301898"/>
                  <a:pt x="301898" y="0"/>
                  <a:pt x="674307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4747847" y="3253305"/>
            <a:ext cx="1830666" cy="1830664"/>
          </a:xfrm>
          <a:custGeom>
            <a:avLst/>
            <a:gdLst>
              <a:gd name="connsiteX0" fmla="*/ 915333 w 1830666"/>
              <a:gd name="connsiteY0" fmla="*/ 0 h 1830664"/>
              <a:gd name="connsiteX1" fmla="*/ 1830666 w 1830666"/>
              <a:gd name="connsiteY1" fmla="*/ 915332 h 1830664"/>
              <a:gd name="connsiteX2" fmla="*/ 915333 w 1830666"/>
              <a:gd name="connsiteY2" fmla="*/ 1830664 h 1830664"/>
              <a:gd name="connsiteX3" fmla="*/ 0 w 1830666"/>
              <a:gd name="connsiteY3" fmla="*/ 915332 h 1830664"/>
              <a:gd name="connsiteX4" fmla="*/ 915333 w 1830666"/>
              <a:gd name="connsiteY4" fmla="*/ 0 h 183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666" h="1830664">
                <a:moveTo>
                  <a:pt x="915333" y="0"/>
                </a:moveTo>
                <a:cubicBezTo>
                  <a:pt x="1420857" y="0"/>
                  <a:pt x="1830666" y="409808"/>
                  <a:pt x="1830666" y="915332"/>
                </a:cubicBezTo>
                <a:cubicBezTo>
                  <a:pt x="1830666" y="1420856"/>
                  <a:pt x="1420857" y="1830664"/>
                  <a:pt x="915333" y="1830664"/>
                </a:cubicBezTo>
                <a:cubicBezTo>
                  <a:pt x="409809" y="1830664"/>
                  <a:pt x="0" y="1420856"/>
                  <a:pt x="0" y="915332"/>
                </a:cubicBezTo>
                <a:cubicBezTo>
                  <a:pt x="0" y="409808"/>
                  <a:pt x="409809" y="0"/>
                  <a:pt x="915333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3"/>
          </p:nvPr>
        </p:nvSpPr>
        <p:spPr>
          <a:xfrm>
            <a:off x="6578512" y="1713486"/>
            <a:ext cx="2315544" cy="2315544"/>
          </a:xfrm>
          <a:custGeom>
            <a:avLst/>
            <a:gdLst>
              <a:gd name="connsiteX0" fmla="*/ 1157772 w 2315544"/>
              <a:gd name="connsiteY0" fmla="*/ 0 h 2315544"/>
              <a:gd name="connsiteX1" fmla="*/ 2315544 w 2315544"/>
              <a:gd name="connsiteY1" fmla="*/ 1157772 h 2315544"/>
              <a:gd name="connsiteX2" fmla="*/ 1157772 w 2315544"/>
              <a:gd name="connsiteY2" fmla="*/ 2315544 h 2315544"/>
              <a:gd name="connsiteX3" fmla="*/ 0 w 2315544"/>
              <a:gd name="connsiteY3" fmla="*/ 1157772 h 2315544"/>
              <a:gd name="connsiteX4" fmla="*/ 1157772 w 2315544"/>
              <a:gd name="connsiteY4" fmla="*/ 0 h 231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544" h="2315544">
                <a:moveTo>
                  <a:pt x="1157772" y="0"/>
                </a:moveTo>
                <a:cubicBezTo>
                  <a:pt x="1797192" y="0"/>
                  <a:pt x="2315544" y="518352"/>
                  <a:pt x="2315544" y="1157772"/>
                </a:cubicBezTo>
                <a:cubicBezTo>
                  <a:pt x="2315544" y="1797192"/>
                  <a:pt x="1797192" y="2315544"/>
                  <a:pt x="1157772" y="2315544"/>
                </a:cubicBezTo>
                <a:cubicBezTo>
                  <a:pt x="518352" y="2315544"/>
                  <a:pt x="0" y="1797192"/>
                  <a:pt x="0" y="1157772"/>
                </a:cubicBezTo>
                <a:cubicBezTo>
                  <a:pt x="0" y="518352"/>
                  <a:pt x="518352" y="0"/>
                  <a:pt x="1157772" y="0"/>
                </a:cubicBezTo>
                <a:close/>
              </a:path>
            </a:pathLst>
          </a:custGeom>
          <a:solidFill>
            <a:schemeClr val="tx2"/>
          </a:solidFill>
          <a:ln w="38100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86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6"/>
          <p:cNvSpPr>
            <a:spLocks noGrp="1"/>
          </p:cNvSpPr>
          <p:nvPr>
            <p:ph type="pic" sz="quarter" idx="10"/>
          </p:nvPr>
        </p:nvSpPr>
        <p:spPr>
          <a:xfrm>
            <a:off x="1432720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1"/>
          </p:nvPr>
        </p:nvSpPr>
        <p:spPr>
          <a:xfrm>
            <a:off x="3530110" y="1746251"/>
            <a:ext cx="3034388" cy="2806137"/>
          </a:xfrm>
          <a:custGeom>
            <a:avLst/>
            <a:gdLst>
              <a:gd name="connsiteX0" fmla="*/ 0 w 3034388"/>
              <a:gd name="connsiteY0" fmla="*/ 0 h 2806137"/>
              <a:gd name="connsiteX1" fmla="*/ 3032772 w 3034388"/>
              <a:gd name="connsiteY1" fmla="*/ 157845 h 2806137"/>
              <a:gd name="connsiteX2" fmla="*/ 3034388 w 3034388"/>
              <a:gd name="connsiteY2" fmla="*/ 2507985 h 2806137"/>
              <a:gd name="connsiteX3" fmla="*/ 0 w 3034388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4388" h="2806137">
                <a:moveTo>
                  <a:pt x="0" y="0"/>
                </a:moveTo>
                <a:lnTo>
                  <a:pt x="3032772" y="157845"/>
                </a:lnTo>
                <a:cubicBezTo>
                  <a:pt x="3033311" y="941225"/>
                  <a:pt x="3033849" y="1724605"/>
                  <a:pt x="3034388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5625584" y="1746251"/>
            <a:ext cx="3036306" cy="2806137"/>
          </a:xfrm>
          <a:custGeom>
            <a:avLst/>
            <a:gdLst>
              <a:gd name="connsiteX0" fmla="*/ 0 w 3036306"/>
              <a:gd name="connsiteY0" fmla="*/ 0 h 2806137"/>
              <a:gd name="connsiteX1" fmla="*/ 3034689 w 3036306"/>
              <a:gd name="connsiteY1" fmla="*/ 157845 h 2806137"/>
              <a:gd name="connsiteX2" fmla="*/ 3036306 w 3036306"/>
              <a:gd name="connsiteY2" fmla="*/ 2507985 h 2806137"/>
              <a:gd name="connsiteX3" fmla="*/ 0 w 3036306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6" h="2806137">
                <a:moveTo>
                  <a:pt x="0" y="0"/>
                </a:moveTo>
                <a:lnTo>
                  <a:pt x="3034689" y="157845"/>
                </a:lnTo>
                <a:cubicBezTo>
                  <a:pt x="3035228" y="941225"/>
                  <a:pt x="3035767" y="1724605"/>
                  <a:pt x="3036306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3"/>
          </p:nvPr>
        </p:nvSpPr>
        <p:spPr>
          <a:xfrm>
            <a:off x="7722977" y="1746251"/>
            <a:ext cx="3036305" cy="2806137"/>
          </a:xfrm>
          <a:custGeom>
            <a:avLst/>
            <a:gdLst>
              <a:gd name="connsiteX0" fmla="*/ 0 w 3036305"/>
              <a:gd name="connsiteY0" fmla="*/ 0 h 2806137"/>
              <a:gd name="connsiteX1" fmla="*/ 3034688 w 3036305"/>
              <a:gd name="connsiteY1" fmla="*/ 157845 h 2806137"/>
              <a:gd name="connsiteX2" fmla="*/ 3036305 w 3036305"/>
              <a:gd name="connsiteY2" fmla="*/ 2507985 h 2806137"/>
              <a:gd name="connsiteX3" fmla="*/ 0 w 3036305"/>
              <a:gd name="connsiteY3" fmla="*/ 2806137 h 280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305" h="2806137">
                <a:moveTo>
                  <a:pt x="0" y="0"/>
                </a:moveTo>
                <a:lnTo>
                  <a:pt x="3034688" y="157845"/>
                </a:lnTo>
                <a:cubicBezTo>
                  <a:pt x="3035228" y="941225"/>
                  <a:pt x="3035766" y="1724605"/>
                  <a:pt x="3036305" y="2507985"/>
                </a:cubicBezTo>
                <a:lnTo>
                  <a:pt x="0" y="2806137"/>
                </a:lnTo>
                <a:close/>
              </a:path>
            </a:pathLst>
          </a:custGeom>
          <a:solidFill>
            <a:schemeClr val="tx2"/>
          </a:solidFill>
          <a:ln w="25400" cap="flat" cmpd="sng">
            <a:solidFill>
              <a:srgbClr val="FFFFFF"/>
            </a:solidFill>
            <a:miter lim="800000"/>
            <a:headEnd/>
            <a:tailEnd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>
            <a:lvl1pPr>
              <a:defRPr lang="zh-CN" altLang="en-US" sz="1800"/>
            </a:lvl1pPr>
          </a:lstStyle>
          <a:p>
            <a:pPr marL="0"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52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10"/>
          <a:srcRect l="16141" t="22763" r="16141" b="23065"/>
          <a:stretch/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7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ch07/servletConfigDemo.do?userId=linl&amp;passwd=123456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1094168" y="2569029"/>
            <a:ext cx="102231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第</a:t>
            </a:r>
            <a:r>
              <a:rPr lang="en-US" altLang="zh-CN" sz="440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汉仪趣黑W" panose="00020600040101010101" pitchFamily="18" charset="-122"/>
                <a:ea typeface="汉仪趣黑W" panose="00020600040101010101" pitchFamily="18" charset="-122"/>
              </a:rPr>
              <a:t>7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章 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Servlet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进阶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API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汉仪趣黑W" panose="00020600040101010101" pitchFamily="18" charset="-122"/>
                <a:ea typeface="汉仪趣黑W" panose="00020600040101010101" pitchFamily="18" charset="-122"/>
                <a:cs typeface="+mn-cs"/>
              </a:rPr>
              <a:t>、监听器与过滤器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5551958" y="3557135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李焕哲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214781-A73F-42B5-9EEA-F83A0E1AD18F}"/>
              </a:ext>
            </a:extLst>
          </p:cNvPr>
          <p:cNvSpPr txBox="1"/>
          <p:nvPr/>
        </p:nvSpPr>
        <p:spPr>
          <a:xfrm>
            <a:off x="5571805" y="4277300"/>
            <a:ext cx="5663730" cy="6110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河北地质大学 信息工程学院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94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8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E4E8730-8D91-4A87-9407-2894492EE2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188242"/>
            <a:ext cx="9543392" cy="41753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 </a:t>
            </a:r>
            <a:r>
              <a:rPr lang="zh-CN" altLang="en-US" dirty="0"/>
              <a:t>它等价于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1A46A0-1495-46E3-A80E-AC2AEEFA80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7.1.2 </a:t>
            </a:r>
            <a:r>
              <a:rPr lang="zh-CN" altLang="en-US" dirty="0"/>
              <a:t>使用</a:t>
            </a:r>
            <a:r>
              <a:rPr lang="en-US" altLang="zh-CN" dirty="0" err="1"/>
              <a:t>ServletConfig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33627B1-E271-40FD-B44F-2F58708C4B33}"/>
              </a:ext>
            </a:extLst>
          </p:cNvPr>
          <p:cNvSpPr txBox="1"/>
          <p:nvPr/>
        </p:nvSpPr>
        <p:spPr>
          <a:xfrm>
            <a:off x="1544269" y="1843950"/>
            <a:ext cx="922385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&lt;servlet&gt;</a:t>
            </a:r>
          </a:p>
          <a:p>
            <a:r>
              <a:rPr lang="en-US" altLang="zh-CN" sz="2000" dirty="0"/>
              <a:t>    &lt;display-name&gt;ss&lt;/display-name&gt;</a:t>
            </a:r>
          </a:p>
          <a:p>
            <a:r>
              <a:rPr lang="en-US" altLang="zh-CN" sz="2000" dirty="0"/>
              <a:t>    &lt;servlet-name&gt;</a:t>
            </a:r>
            <a:r>
              <a:rPr lang="en-US" altLang="zh-CN" sz="2000" dirty="0" err="1"/>
              <a:t>ServletConfigDemo</a:t>
            </a:r>
            <a:r>
              <a:rPr lang="en-US" altLang="zh-CN" sz="2000" dirty="0"/>
              <a:t>&lt;/servlet-name&gt;</a:t>
            </a:r>
          </a:p>
          <a:p>
            <a:r>
              <a:rPr lang="en-US" altLang="zh-CN" sz="2000" dirty="0"/>
              <a:t>    &lt;servlet-class&gt;</a:t>
            </a:r>
            <a:r>
              <a:rPr lang="en-US" altLang="zh-CN" sz="2000" dirty="0" err="1"/>
              <a:t>com.eshore.ServletConfigDemo</a:t>
            </a:r>
            <a:r>
              <a:rPr lang="en-US" altLang="zh-CN" sz="2000" dirty="0"/>
              <a:t>&lt;/servlet-class&gt;</a:t>
            </a:r>
          </a:p>
          <a:p>
            <a:r>
              <a:rPr lang="en-US" altLang="zh-CN" sz="2000" dirty="0"/>
              <a:t>    &lt;load-on-startup&gt;1&lt;/load-on-startup&gt;</a:t>
            </a:r>
          </a:p>
          <a:p>
            <a:r>
              <a:rPr lang="en-US" altLang="zh-CN" sz="2000" dirty="0"/>
              <a:t>    &lt;</a:t>
            </a:r>
            <a:r>
              <a:rPr lang="en-US" altLang="zh-CN" sz="2000" dirty="0" err="1"/>
              <a:t>init</a:t>
            </a:r>
            <a:r>
              <a:rPr lang="en-US" altLang="zh-CN" sz="2000" dirty="0"/>
              <a:t>-param&gt;</a:t>
            </a:r>
          </a:p>
          <a:p>
            <a:r>
              <a:rPr lang="en-US" altLang="zh-CN" sz="2000" dirty="0"/>
              <a:t>        &lt;param-name&gt;success&lt;param-name&gt;</a:t>
            </a:r>
          </a:p>
          <a:p>
            <a:r>
              <a:rPr lang="en-US" altLang="zh-CN" sz="2000" dirty="0"/>
              <a:t>        &lt;param-value&gt;success.html&lt;/param-value&gt;</a:t>
            </a:r>
          </a:p>
          <a:p>
            <a:r>
              <a:rPr lang="en-US" altLang="zh-CN" sz="2000" dirty="0"/>
              <a:t>    &lt;/</a:t>
            </a:r>
            <a:r>
              <a:rPr lang="en-US" altLang="zh-CN" sz="2000" dirty="0" err="1"/>
              <a:t>init</a:t>
            </a:r>
            <a:r>
              <a:rPr lang="en-US" altLang="zh-CN" sz="2000" dirty="0"/>
              <a:t>-param&gt;</a:t>
            </a:r>
          </a:p>
          <a:p>
            <a:r>
              <a:rPr lang="en-US" altLang="zh-CN" sz="2000" dirty="0"/>
              <a:t>    &lt;</a:t>
            </a:r>
            <a:r>
              <a:rPr lang="en-US" altLang="zh-CN" sz="2000" dirty="0" err="1"/>
              <a:t>init</a:t>
            </a:r>
            <a:r>
              <a:rPr lang="en-US" altLang="zh-CN" sz="2000" dirty="0"/>
              <a:t>-param&gt;</a:t>
            </a:r>
          </a:p>
          <a:p>
            <a:r>
              <a:rPr lang="en-US" altLang="zh-CN" sz="2000" dirty="0"/>
              <a:t>        &lt;param-name&gt;error&lt;param-name&gt;</a:t>
            </a:r>
          </a:p>
          <a:p>
            <a:r>
              <a:rPr lang="en-US" altLang="zh-CN" sz="2000" dirty="0"/>
              <a:t>        &lt;param-value&gt;error.html&lt;/param-value&gt;</a:t>
            </a:r>
          </a:p>
          <a:p>
            <a:r>
              <a:rPr lang="en-US" altLang="zh-CN" sz="2000" dirty="0"/>
              <a:t>    &lt;/</a:t>
            </a:r>
            <a:r>
              <a:rPr lang="en-US" altLang="zh-CN" sz="2000" dirty="0" err="1"/>
              <a:t>init</a:t>
            </a:r>
            <a:r>
              <a:rPr lang="en-US" altLang="zh-CN" sz="2000" dirty="0"/>
              <a:t>-param&gt;</a:t>
            </a:r>
          </a:p>
          <a:p>
            <a:r>
              <a:rPr lang="en-US" altLang="zh-CN" sz="2000" dirty="0"/>
              <a:t>&lt;/servlet&gt;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40435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1A46A0-1495-46E3-A80E-AC2AEEFA80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7.1.2 </a:t>
            </a:r>
            <a:r>
              <a:rPr lang="zh-CN" altLang="en-US" dirty="0"/>
              <a:t>使用</a:t>
            </a:r>
            <a:r>
              <a:rPr lang="en-US" altLang="zh-CN" dirty="0" err="1"/>
              <a:t>ServletConfig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33627B1-E271-40FD-B44F-2F58708C4B33}"/>
              </a:ext>
            </a:extLst>
          </p:cNvPr>
          <p:cNvSpPr txBox="1"/>
          <p:nvPr/>
        </p:nvSpPr>
        <p:spPr>
          <a:xfrm>
            <a:off x="1544269" y="1197181"/>
            <a:ext cx="92238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&lt;servlet-mapping&gt;</a:t>
            </a:r>
          </a:p>
          <a:p>
            <a:r>
              <a:rPr lang="en-US" altLang="zh-CN" sz="2000" dirty="0"/>
              <a:t>    &lt;servlet-name&gt;</a:t>
            </a:r>
            <a:r>
              <a:rPr lang="en-US" altLang="zh-CN" sz="2000" dirty="0" err="1"/>
              <a:t>ServletConfigDemo</a:t>
            </a:r>
            <a:r>
              <a:rPr lang="en-US" altLang="zh-CN" sz="2000" dirty="0"/>
              <a:t>&lt;/servlet-name&gt;</a:t>
            </a:r>
          </a:p>
          <a:p>
            <a:r>
              <a:rPr lang="en-US" altLang="zh-CN" sz="2000" dirty="0"/>
              <a:t>    &lt;</a:t>
            </a:r>
            <a:r>
              <a:rPr lang="en-US" altLang="zh-CN" sz="2000" dirty="0" err="1"/>
              <a:t>url</a:t>
            </a:r>
            <a:r>
              <a:rPr lang="en-US" altLang="zh-CN" sz="2000" dirty="0"/>
              <a:t>-pattern&gt;/ServletConfigDemo.do&lt;/</a:t>
            </a:r>
            <a:r>
              <a:rPr lang="en-US" altLang="zh-CN" sz="2000" dirty="0" err="1"/>
              <a:t>url</a:t>
            </a:r>
            <a:r>
              <a:rPr lang="en-US" altLang="zh-CN" sz="2000" dirty="0"/>
              <a:t>-pattern&gt;</a:t>
            </a:r>
          </a:p>
          <a:p>
            <a:r>
              <a:rPr lang="en-US" altLang="zh-CN" sz="2000" dirty="0"/>
              <a:t>&lt;/servlet-mapping&gt;</a:t>
            </a:r>
            <a:endParaRPr lang="zh-CN" altLang="en-US" sz="20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35FE74C-9347-47B6-89D7-1CA67CDFD9ED}"/>
              </a:ext>
            </a:extLst>
          </p:cNvPr>
          <p:cNvSpPr txBox="1"/>
          <p:nvPr/>
        </p:nvSpPr>
        <p:spPr>
          <a:xfrm>
            <a:off x="1544269" y="2949498"/>
            <a:ext cx="9070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编写</a:t>
            </a:r>
            <a:r>
              <a:rPr lang="en-US" altLang="zh-CN" sz="2000" dirty="0" err="1">
                <a:latin typeface="迷你简准圆" panose="03000509000000000000" pitchFamily="65" charset="-122"/>
                <a:ea typeface="迷你简准圆" panose="03000509000000000000" pitchFamily="65" charset="-122"/>
              </a:rPr>
              <a:t>ServletConfigDemo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类，用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  <a:hlinkClick r:id="rId2"/>
              </a:rPr>
              <a:t>http://localhost:8080/ch07/servletConfigDemo.do?userId=linl&amp;passwd=123456</a:t>
            </a:r>
            <a:endParaRPr lang="en-US" altLang="zh-CN" sz="2000" dirty="0">
              <a:latin typeface="迷你简准圆" panose="03000509000000000000" pitchFamily="65" charset="-122"/>
              <a:ea typeface="迷你简准圆" panose="03000509000000000000" pitchFamily="65" charset="-122"/>
            </a:endParaRPr>
          </a:p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进行测试</a:t>
            </a:r>
          </a:p>
        </p:txBody>
      </p:sp>
    </p:spTree>
    <p:extLst>
      <p:ext uri="{BB962C8B-B14F-4D97-AF65-F5344CB8AC3E}">
        <p14:creationId xmlns:p14="http://schemas.microsoft.com/office/powerpoint/2010/main" val="2162085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A63E6B8-8604-4748-9985-0828EA6A79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err="1"/>
              <a:t>ServletContext</a:t>
            </a:r>
            <a:r>
              <a:rPr lang="zh-CN" altLang="en-US" dirty="0"/>
              <a:t>对象是</a:t>
            </a:r>
            <a:r>
              <a:rPr lang="en-US" altLang="zh-CN" dirty="0"/>
              <a:t>Servlet</a:t>
            </a:r>
            <a:r>
              <a:rPr lang="zh-CN" altLang="en-US" dirty="0"/>
              <a:t>中的全局存储信息，当服务器启动时，</a:t>
            </a:r>
            <a:r>
              <a:rPr lang="en-US" altLang="zh-CN" dirty="0"/>
              <a:t>Web</a:t>
            </a:r>
            <a:r>
              <a:rPr lang="zh-CN" altLang="en-US" dirty="0"/>
              <a:t>容器为</a:t>
            </a:r>
            <a:r>
              <a:rPr lang="en-US" altLang="zh-CN" dirty="0"/>
              <a:t>Web</a:t>
            </a:r>
            <a:r>
              <a:rPr lang="zh-CN" altLang="en-US" dirty="0"/>
              <a:t>应用创建唯一的</a:t>
            </a:r>
            <a:r>
              <a:rPr lang="en-US" altLang="zh-CN" dirty="0" err="1"/>
              <a:t>ServletContext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zh-CN" altLang="en-US" dirty="0"/>
              <a:t>应用内的</a:t>
            </a:r>
            <a:r>
              <a:rPr lang="en-US" altLang="zh-CN" dirty="0"/>
              <a:t>Servlet</a:t>
            </a:r>
            <a:r>
              <a:rPr lang="zh-CN" altLang="en-US" dirty="0"/>
              <a:t>共享同一个</a:t>
            </a:r>
            <a:r>
              <a:rPr lang="en-US" altLang="zh-CN" dirty="0" err="1"/>
              <a:t>ServletContext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可以认为在</a:t>
            </a:r>
            <a:r>
              <a:rPr lang="en-US" altLang="zh-CN" dirty="0" err="1"/>
              <a:t>ServletContext</a:t>
            </a:r>
            <a:r>
              <a:rPr lang="zh-CN" altLang="en-US" dirty="0"/>
              <a:t>中存放着共享数据，应用内的</a:t>
            </a:r>
            <a:r>
              <a:rPr lang="en-US" altLang="zh-CN" dirty="0"/>
              <a:t>Servlets</a:t>
            </a:r>
            <a:r>
              <a:rPr lang="zh-CN" altLang="en-US" dirty="0"/>
              <a:t>可以通过</a:t>
            </a:r>
            <a:r>
              <a:rPr lang="en-US" altLang="zh-CN" dirty="0" err="1"/>
              <a:t>ServletContext</a:t>
            </a:r>
            <a:r>
              <a:rPr lang="zh-CN" altLang="en-US" dirty="0"/>
              <a:t>对象提供的方法获取共享数据。</a:t>
            </a:r>
            <a:endParaRPr lang="en-US" altLang="zh-CN" dirty="0"/>
          </a:p>
          <a:p>
            <a:r>
              <a:rPr lang="en-US" altLang="zh-CN" dirty="0" err="1"/>
              <a:t>ServletContext</a:t>
            </a:r>
            <a:r>
              <a:rPr lang="zh-CN" altLang="en-US" dirty="0"/>
              <a:t>对象只有在</a:t>
            </a:r>
            <a:r>
              <a:rPr lang="en-US" altLang="zh-CN" dirty="0"/>
              <a:t>web</a:t>
            </a:r>
            <a:r>
              <a:rPr lang="zh-CN" altLang="en-US" dirty="0"/>
              <a:t>应用被关闭的时候才销毁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8DB6FA-B2B9-4387-9CB9-9AA09656B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7.1.3 </a:t>
            </a:r>
            <a:r>
              <a:rPr lang="zh-CN" altLang="en-US" dirty="0"/>
              <a:t>使用</a:t>
            </a:r>
            <a:r>
              <a:rPr lang="en-US" altLang="zh-CN" dirty="0" err="1"/>
              <a:t>ServletContext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924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A63E6B8-8604-4748-9985-0828EA6A79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4"/>
            <a:ext cx="9543392" cy="1209272"/>
          </a:xfrm>
        </p:spPr>
        <p:txBody>
          <a:bodyPr/>
          <a:lstStyle/>
          <a:p>
            <a:r>
              <a:rPr lang="en-US" altLang="zh-CN" dirty="0" err="1"/>
              <a:t>ServletContext</a:t>
            </a:r>
            <a:r>
              <a:rPr lang="zh-CN" altLang="en-US" dirty="0"/>
              <a:t>接口中定义了运行</a:t>
            </a:r>
            <a:r>
              <a:rPr lang="en-US" altLang="zh-CN" dirty="0"/>
              <a:t>Servlet</a:t>
            </a:r>
            <a:r>
              <a:rPr lang="zh-CN" altLang="en-US" dirty="0"/>
              <a:t>应用程序的环境信息，可以用来获取请求资源的</a:t>
            </a:r>
            <a:r>
              <a:rPr lang="en-US" altLang="zh-CN" dirty="0"/>
              <a:t>URL</a:t>
            </a:r>
            <a:r>
              <a:rPr lang="zh-CN" altLang="en-US" dirty="0"/>
              <a:t>、设置与存储全局属性、</a:t>
            </a:r>
            <a:r>
              <a:rPr lang="en-US" altLang="zh-CN" dirty="0"/>
              <a:t>Web</a:t>
            </a:r>
            <a:r>
              <a:rPr lang="zh-CN" altLang="en-US" dirty="0"/>
              <a:t>应用程序初始化参数。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8DB6FA-B2B9-4387-9CB9-9AA09656B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7.1.3 </a:t>
            </a:r>
            <a:r>
              <a:rPr lang="zh-CN" altLang="en-US" dirty="0"/>
              <a:t>使用</a:t>
            </a:r>
            <a:r>
              <a:rPr lang="en-US" altLang="zh-CN" dirty="0" err="1"/>
              <a:t>ServletContext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0480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8DB6FA-B2B9-4387-9CB9-9AA09656B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7.1.3 </a:t>
            </a:r>
            <a:r>
              <a:rPr lang="zh-CN" altLang="en-US" dirty="0"/>
              <a:t>使用</a:t>
            </a:r>
            <a:r>
              <a:rPr lang="en-US" altLang="zh-CN" dirty="0" err="1"/>
              <a:t>ServletContext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1EE51494-BCD2-4CD6-8556-C6F7E1B056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341807"/>
              </p:ext>
            </p:extLst>
          </p:nvPr>
        </p:nvGraphicFramePr>
        <p:xfrm>
          <a:off x="1148576" y="2345816"/>
          <a:ext cx="9824224" cy="367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527241866"/>
                    </a:ext>
                  </a:extLst>
                </a:gridCol>
                <a:gridCol w="6166624">
                  <a:extLst>
                    <a:ext uri="{9D8B030D-6E8A-4147-A177-3AD203B41FA5}">
                      <a16:colId xmlns:a16="http://schemas.microsoft.com/office/drawing/2014/main" val="924766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方法说明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97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getRealPath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(String path)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481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getResource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(String 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uripath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)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57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getResourceAsStream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(string 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uripath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)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返回一个指定位置资源的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InputStream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。返回的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InputStream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可以是任意类型和长度的。使用时指定路径必须以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”/”</a:t>
                      </a:r>
                      <a:r>
                        <a:rPr lang="zh-CN" altLang="en-US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开头，表示相对于应用程序环境根目录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396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getRequestDispatcher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(String 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uripath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)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返回一个特定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URL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的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RequestDispatcher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对象，否则返回一个空值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536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getResourcePaths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(String path)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返回一个存储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web-app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中所指资源路径的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set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，如果是一个目录信息，会以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”/”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作为结尾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3638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getServletInfo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获取服务器的名字和版本号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2484688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582D8945-B646-46DC-A245-025A8921C694}"/>
              </a:ext>
            </a:extLst>
          </p:cNvPr>
          <p:cNvSpPr txBox="1"/>
          <p:nvPr/>
        </p:nvSpPr>
        <p:spPr>
          <a:xfrm>
            <a:off x="3412273" y="1728439"/>
            <a:ext cx="4259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表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7.4 </a:t>
            </a:r>
            <a:r>
              <a:rPr lang="en-US" altLang="zh-CN" sz="2000" dirty="0" err="1">
                <a:latin typeface="迷你简准圆" panose="03000509000000000000" pitchFamily="65" charset="-122"/>
                <a:ea typeface="迷你简准圆" panose="03000509000000000000" pitchFamily="65" charset="-122"/>
              </a:rPr>
              <a:t>ServletContext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中的常用方法</a:t>
            </a:r>
          </a:p>
        </p:txBody>
      </p:sp>
    </p:spTree>
    <p:extLst>
      <p:ext uri="{BB962C8B-B14F-4D97-AF65-F5344CB8AC3E}">
        <p14:creationId xmlns:p14="http://schemas.microsoft.com/office/powerpoint/2010/main" val="2932805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8DB6FA-B2B9-4387-9CB9-9AA09656B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7.1.3 </a:t>
            </a:r>
            <a:r>
              <a:rPr lang="zh-CN" altLang="en-US" dirty="0"/>
              <a:t>使用</a:t>
            </a:r>
            <a:r>
              <a:rPr lang="en-US" altLang="zh-CN" dirty="0" err="1"/>
              <a:t>ServletContext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82D8945-B646-46DC-A245-025A8921C694}"/>
              </a:ext>
            </a:extLst>
          </p:cNvPr>
          <p:cNvSpPr txBox="1"/>
          <p:nvPr/>
        </p:nvSpPr>
        <p:spPr>
          <a:xfrm>
            <a:off x="1427356" y="1471961"/>
            <a:ext cx="9070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编写</a:t>
            </a:r>
            <a:r>
              <a:rPr lang="en-US" altLang="zh-CN" sz="2400" dirty="0" err="1">
                <a:latin typeface="迷你简准圆" panose="03000509000000000000" pitchFamily="65" charset="-122"/>
                <a:ea typeface="迷你简准圆" panose="03000509000000000000" pitchFamily="65" charset="-122"/>
              </a:rPr>
              <a:t>ServletContextDemo</a:t>
            </a:r>
            <a:r>
              <a:rPr lang="zh-CN" altLang="en-US" sz="24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类，说明</a:t>
            </a:r>
            <a:r>
              <a:rPr lang="en-US" altLang="zh-CN" sz="2400" dirty="0" err="1">
                <a:latin typeface="迷你简准圆" panose="03000509000000000000" pitchFamily="65" charset="-122"/>
                <a:ea typeface="迷你简准圆" panose="03000509000000000000" pitchFamily="65" charset="-122"/>
              </a:rPr>
              <a:t>ServletContext</a:t>
            </a:r>
            <a:r>
              <a:rPr lang="zh-CN" altLang="en-US" sz="24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的用法</a:t>
            </a:r>
          </a:p>
        </p:txBody>
      </p:sp>
    </p:spTree>
    <p:extLst>
      <p:ext uri="{BB962C8B-B14F-4D97-AF65-F5344CB8AC3E}">
        <p14:creationId xmlns:p14="http://schemas.microsoft.com/office/powerpoint/2010/main" val="2336655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C2FBC66-F299-4377-819D-16F2A40477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所谓监听器就是应用监听事件来监听请求中的行为而创建的一组类。</a:t>
            </a:r>
            <a:endParaRPr lang="en-US" altLang="zh-CN" dirty="0"/>
          </a:p>
          <a:p>
            <a:r>
              <a:rPr lang="en-US" altLang="zh-CN" dirty="0" err="1"/>
              <a:t>HttpServletRequest</a:t>
            </a:r>
            <a:r>
              <a:rPr lang="zh-CN" altLang="en-US" dirty="0"/>
              <a:t>、</a:t>
            </a:r>
            <a:r>
              <a:rPr lang="en-US" altLang="zh-CN" dirty="0" err="1"/>
              <a:t>HttpSession</a:t>
            </a:r>
            <a:r>
              <a:rPr lang="zh-CN" altLang="en-US" dirty="0"/>
              <a:t>、</a:t>
            </a:r>
            <a:r>
              <a:rPr lang="en-US" altLang="zh-CN" dirty="0" err="1"/>
              <a:t>ServletContext</a:t>
            </a:r>
            <a:r>
              <a:rPr lang="zh-CN" altLang="en-US" dirty="0"/>
              <a:t>对象在</a:t>
            </a:r>
            <a:r>
              <a:rPr lang="en-US" altLang="zh-CN" dirty="0"/>
              <a:t>Web</a:t>
            </a:r>
            <a:r>
              <a:rPr lang="zh-CN" altLang="en-US" dirty="0"/>
              <a:t>容器中遵循生成、运行、销毁这样的生命周期。</a:t>
            </a:r>
            <a:endParaRPr lang="en-US" altLang="zh-CN" dirty="0"/>
          </a:p>
          <a:p>
            <a:r>
              <a:rPr lang="zh-CN" altLang="en-US" dirty="0"/>
              <a:t>当进行相关的监听配置后，</a:t>
            </a:r>
            <a:r>
              <a:rPr lang="en-US" altLang="zh-CN" dirty="0"/>
              <a:t>Web</a:t>
            </a:r>
            <a:r>
              <a:rPr lang="zh-CN" altLang="en-US" dirty="0"/>
              <a:t>容器就会调用监听器上的方法，进行对应的事件处理，从而了解运行的情况或者运行其他的程序。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2D7503-AF98-4204-9827-B67C5CB64E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 </a:t>
            </a:r>
            <a:r>
              <a:rPr lang="zh-CN" altLang="en-US" dirty="0"/>
              <a:t>应用程序事件、监听器</a:t>
            </a:r>
          </a:p>
        </p:txBody>
      </p:sp>
    </p:spTree>
    <p:extLst>
      <p:ext uri="{BB962C8B-B14F-4D97-AF65-F5344CB8AC3E}">
        <p14:creationId xmlns:p14="http://schemas.microsoft.com/office/powerpoint/2010/main" val="2093768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2D7503-AF98-4204-9827-B67C5CB64E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 </a:t>
            </a:r>
            <a:r>
              <a:rPr lang="zh-CN" altLang="en-US" dirty="0"/>
              <a:t>应用程序事件、监听器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3DEC0F9-9CB6-44C6-AD3D-BC56AE82B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9485796"/>
              </p:ext>
            </p:extLst>
          </p:nvPr>
        </p:nvGraphicFramePr>
        <p:xfrm>
          <a:off x="1183888" y="2122792"/>
          <a:ext cx="9824224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7595">
                  <a:extLst>
                    <a:ext uri="{9D8B030D-6E8A-4147-A177-3AD203B41FA5}">
                      <a16:colId xmlns:a16="http://schemas.microsoft.com/office/drawing/2014/main" val="527241866"/>
                    </a:ext>
                  </a:extLst>
                </a:gridCol>
                <a:gridCol w="3423424">
                  <a:extLst>
                    <a:ext uri="{9D8B030D-6E8A-4147-A177-3AD203B41FA5}">
                      <a16:colId xmlns:a16="http://schemas.microsoft.com/office/drawing/2014/main" val="924766354"/>
                    </a:ext>
                  </a:extLst>
                </a:gridCol>
                <a:gridCol w="4083205">
                  <a:extLst>
                    <a:ext uri="{9D8B030D-6E8A-4147-A177-3AD203B41FA5}">
                      <a16:colId xmlns:a16="http://schemas.microsoft.com/office/drawing/2014/main" val="2053999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类别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监听接口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监听事件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973806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与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ServletContext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相关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ServletContextListener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ServletContextEvent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348142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ServletContextAttributeListener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ServletContextAttributeEvent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5571718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与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HttpSession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相关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HttpSessionListener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HttpSessionEvent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239677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HttpSessionActivationLIstener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53664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HttpSessionAttributeListener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HttpSessionAttributeEvent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363856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HttpSessionBindingListener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2484688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与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ServletRequest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相关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ServletRequestListener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ServletRequestEvent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445247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ServletRequestAttributeListener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ServletRequestAttributeEvent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8082756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A0FBB2B-B5E7-4CCB-8264-A16AB4B288E6}"/>
              </a:ext>
            </a:extLst>
          </p:cNvPr>
          <p:cNvSpPr txBox="1"/>
          <p:nvPr/>
        </p:nvSpPr>
        <p:spPr>
          <a:xfrm>
            <a:off x="3412273" y="1497656"/>
            <a:ext cx="4259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表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7.5 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监听接口和事件类</a:t>
            </a:r>
          </a:p>
        </p:txBody>
      </p:sp>
    </p:spTree>
    <p:extLst>
      <p:ext uri="{BB962C8B-B14F-4D97-AF65-F5344CB8AC3E}">
        <p14:creationId xmlns:p14="http://schemas.microsoft.com/office/powerpoint/2010/main" val="2176077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C2FBC66-F299-4377-819D-16F2A40477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使用监听器需要实现相应的监听接口。</a:t>
            </a:r>
            <a:endParaRPr lang="en-US" altLang="zh-CN" dirty="0"/>
          </a:p>
          <a:p>
            <a:r>
              <a:rPr lang="zh-CN" altLang="en-US" dirty="0"/>
              <a:t>在触发监听事件时，应用服务器会自动调用监听方法</a:t>
            </a:r>
            <a:endParaRPr lang="en-US" altLang="zh-CN" dirty="0"/>
          </a:p>
          <a:p>
            <a:r>
              <a:rPr lang="zh-CN" altLang="en-US" dirty="0"/>
              <a:t>开发人员不需要关心应用服务器如何调用，只需要实现这些方法就行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2D7503-AF98-4204-9827-B67C5CB64E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 </a:t>
            </a:r>
            <a:r>
              <a:rPr lang="zh-CN" altLang="en-US" dirty="0"/>
              <a:t>应用程序事件、监听器</a:t>
            </a:r>
          </a:p>
        </p:txBody>
      </p:sp>
    </p:spTree>
    <p:extLst>
      <p:ext uri="{BB962C8B-B14F-4D97-AF65-F5344CB8AC3E}">
        <p14:creationId xmlns:p14="http://schemas.microsoft.com/office/powerpoint/2010/main" val="3714592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AD9C8F9-84B4-43C7-BDEB-4C9E9D0932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与</a:t>
            </a:r>
            <a:r>
              <a:rPr lang="en-US" altLang="zh-CN" dirty="0" err="1"/>
              <a:t>ServletContext</a:t>
            </a:r>
            <a:r>
              <a:rPr lang="zh-CN" altLang="en-US" dirty="0"/>
              <a:t>有关的监听器有两个，即</a:t>
            </a:r>
            <a:r>
              <a:rPr lang="en-US" altLang="zh-CN" dirty="0" err="1"/>
              <a:t>ServletContextListener</a:t>
            </a:r>
            <a:r>
              <a:rPr lang="zh-CN" altLang="en-US" dirty="0"/>
              <a:t>与</a:t>
            </a:r>
            <a:r>
              <a:rPr lang="en-US" altLang="zh-CN" dirty="0" err="1"/>
              <a:t>ServletContextAttrubuteListener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err="1"/>
              <a:t>ServletContextListener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ServletContextListener</a:t>
            </a:r>
            <a:r>
              <a:rPr lang="zh-CN" altLang="en-US" dirty="0"/>
              <a:t>被称为“</a:t>
            </a:r>
            <a:r>
              <a:rPr lang="en-US" altLang="zh-CN" dirty="0" err="1"/>
              <a:t>ServletContext</a:t>
            </a:r>
            <a:r>
              <a:rPr lang="zh-CN" altLang="en-US" dirty="0"/>
              <a:t>生命周期监听器”，可以用来监听</a:t>
            </a:r>
            <a:r>
              <a:rPr lang="en-US" altLang="zh-CN" dirty="0"/>
              <a:t>Web</a:t>
            </a:r>
            <a:r>
              <a:rPr lang="zh-CN" altLang="en-US" dirty="0"/>
              <a:t>程序初始化或者结束时响应的动作事件。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D59043-C04F-4472-AEB0-54BEE8787B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7.2.1 </a:t>
            </a:r>
            <a:r>
              <a:rPr lang="en-US" altLang="zh-CN" dirty="0" err="1"/>
              <a:t>ServletContext</a:t>
            </a:r>
            <a:r>
              <a:rPr lang="zh-CN" altLang="en-US" dirty="0"/>
              <a:t>事件、监听器</a:t>
            </a:r>
          </a:p>
        </p:txBody>
      </p:sp>
    </p:spTree>
    <p:extLst>
      <p:ext uri="{BB962C8B-B14F-4D97-AF65-F5344CB8AC3E}">
        <p14:creationId xmlns:p14="http://schemas.microsoft.com/office/powerpoint/2010/main" val="410702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1" t="23612"/>
          <a:stretch/>
        </p:blipFill>
        <p:spPr>
          <a:xfrm>
            <a:off x="0" y="1"/>
            <a:ext cx="1758505" cy="18161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8505" y="428690"/>
            <a:ext cx="199605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迷你简准圆" panose="03000509000000000000" pitchFamily="65" charset="-122"/>
                <a:ea typeface="迷你简准圆" panose="03000509000000000000" pitchFamily="65" charset="-122"/>
              </a:rPr>
              <a:t>CONTENTS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迷你简准圆" panose="03000509000000000000" pitchFamily="65" charset="-122"/>
              <a:ea typeface="迷你简准圆" panose="03000509000000000000" pitchFamily="65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584258" y="1281046"/>
            <a:ext cx="8948941" cy="575106"/>
            <a:chOff x="1584258" y="1179445"/>
            <a:chExt cx="8948941" cy="575106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Servlet</a:t>
              </a: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进阶</a:t>
              </a:r>
              <a:r>
                <a:rPr lang="en-US" altLang="zh-CN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API</a:t>
              </a:r>
              <a:endParaRPr lang="zh-CN" altLang="en-US" sz="2400" dirty="0">
                <a:latin typeface="迷你简准圆" panose="03000509000000000000" pitchFamily="65" charset="-122"/>
                <a:ea typeface="迷你简准圆" panose="03000509000000000000" pitchFamily="65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01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35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组合 40"/>
          <p:cNvGrpSpPr/>
          <p:nvPr/>
        </p:nvGrpSpPr>
        <p:grpSpPr>
          <a:xfrm>
            <a:off x="1584258" y="2039363"/>
            <a:ext cx="8948941" cy="575106"/>
            <a:chOff x="1584258" y="1179445"/>
            <a:chExt cx="8948941" cy="575106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应用程序事件、监听器</a:t>
              </a: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02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45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6" name="组合 45"/>
          <p:cNvGrpSpPr/>
          <p:nvPr/>
        </p:nvGrpSpPr>
        <p:grpSpPr>
          <a:xfrm>
            <a:off x="1584258" y="2797680"/>
            <a:ext cx="8948941" cy="575106"/>
            <a:chOff x="1584258" y="1179445"/>
            <a:chExt cx="8948941" cy="575106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A430045D-9815-4F0B-82F5-370A427CF133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过滤器</a:t>
              </a: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088D45A6-742F-487E-8AFA-6FEBFF671B08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03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50" name="直接连接符 29">
                <a:extLst>
                  <a:ext uri="{FF2B5EF4-FFF2-40B4-BE49-F238E27FC236}">
                    <a16:creationId xmlns:a16="http://schemas.microsoft.com/office/drawing/2014/main" id="{6D74699E-C879-4651-9609-892588C78C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D2CB2557-A48E-44E5-A9EB-E88EDE8824E0}"/>
              </a:ext>
            </a:extLst>
          </p:cNvPr>
          <p:cNvGrpSpPr/>
          <p:nvPr/>
        </p:nvGrpSpPr>
        <p:grpSpPr>
          <a:xfrm>
            <a:off x="1613997" y="3585704"/>
            <a:ext cx="8948941" cy="575106"/>
            <a:chOff x="1584258" y="1179445"/>
            <a:chExt cx="8948941" cy="575106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827C9AAA-4766-4A9B-B7D8-B464D6FCD0BE}"/>
                </a:ext>
              </a:extLst>
            </p:cNvPr>
            <p:cNvSpPr txBox="1"/>
            <p:nvPr/>
          </p:nvSpPr>
          <p:spPr>
            <a:xfrm>
              <a:off x="2341701" y="1231331"/>
              <a:ext cx="8191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sz="2400" dirty="0">
                  <a:latin typeface="迷你简准圆" panose="03000509000000000000" pitchFamily="65" charset="-122"/>
                  <a:ea typeface="迷你简准圆" panose="03000509000000000000" pitchFamily="65" charset="-122"/>
                </a:rPr>
                <a:t>异步处理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BECAD334-BB17-4455-A7B6-9BFF58C7F83E}"/>
                </a:ext>
              </a:extLst>
            </p:cNvPr>
            <p:cNvGrpSpPr/>
            <p:nvPr/>
          </p:nvGrpSpPr>
          <p:grpSpPr>
            <a:xfrm>
              <a:off x="1584258" y="1179445"/>
              <a:ext cx="629327" cy="575106"/>
              <a:chOff x="1584258" y="1179445"/>
              <a:chExt cx="629327" cy="575106"/>
            </a:xfrm>
          </p:grpSpPr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E3057B8B-71BF-439B-800C-9CFAF38DA193}"/>
                  </a:ext>
                </a:extLst>
              </p:cNvPr>
              <p:cNvSpPr txBox="1"/>
              <p:nvPr/>
            </p:nvSpPr>
            <p:spPr>
              <a:xfrm>
                <a:off x="1584258" y="1179445"/>
                <a:ext cx="6205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>
                        <a:lumMod val="50000"/>
                      </a:schemeClr>
                    </a:solidFill>
                    <a:latin typeface="Century" panose="02040604050505020304" pitchFamily="18" charset="0"/>
                  </a:rPr>
                  <a:t>04</a:t>
                </a:r>
                <a:endPara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Century" panose="02040604050505020304" pitchFamily="18" charset="0"/>
                </a:endParaRPr>
              </a:p>
            </p:txBody>
          </p:sp>
          <p:cxnSp>
            <p:nvCxnSpPr>
              <p:cNvPr id="23" name="直接连接符 29">
                <a:extLst>
                  <a:ext uri="{FF2B5EF4-FFF2-40B4-BE49-F238E27FC236}">
                    <a16:creationId xmlns:a16="http://schemas.microsoft.com/office/drawing/2014/main" id="{A113DEA7-4445-438D-93FE-D3612CDE2C5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6621" y="1447928"/>
                <a:ext cx="326964" cy="306623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110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AD9C8F9-84B4-43C7-BDEB-4C9E9D0932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err="1"/>
              <a:t>ServletContextListener</a:t>
            </a:r>
            <a:r>
              <a:rPr lang="zh-CN" altLang="en-US" dirty="0"/>
              <a:t>接口的类是</a:t>
            </a:r>
            <a:r>
              <a:rPr lang="en-US" altLang="zh-CN" dirty="0" err="1"/>
              <a:t>java.servlet.ServletContextListener</a:t>
            </a:r>
            <a:r>
              <a:rPr lang="zh-CN" altLang="en-US" dirty="0"/>
              <a:t>，该接口提供两个监听方法</a:t>
            </a:r>
            <a:endParaRPr lang="en-US" altLang="zh-CN" dirty="0"/>
          </a:p>
          <a:p>
            <a:pPr lvl="1"/>
            <a:r>
              <a:rPr lang="en-US" altLang="zh-CN" dirty="0"/>
              <a:t>Public void </a:t>
            </a:r>
            <a:r>
              <a:rPr lang="en-US" altLang="zh-CN" dirty="0" err="1"/>
              <a:t>contextInitialized</a:t>
            </a:r>
            <a:r>
              <a:rPr lang="en-US" altLang="zh-CN" dirty="0"/>
              <a:t>(</a:t>
            </a:r>
            <a:r>
              <a:rPr lang="en-US" altLang="zh-CN" dirty="0" err="1"/>
              <a:t>ServletContextEvent</a:t>
            </a:r>
            <a:r>
              <a:rPr lang="en-US" altLang="zh-CN" dirty="0"/>
              <a:t> </a:t>
            </a:r>
            <a:r>
              <a:rPr lang="en-US" altLang="zh-CN" dirty="0" err="1"/>
              <a:t>sce</a:t>
            </a:r>
            <a:r>
              <a:rPr lang="en-US" altLang="zh-CN" dirty="0"/>
              <a:t>)</a:t>
            </a:r>
            <a:r>
              <a:rPr lang="zh-CN" altLang="en-US" dirty="0"/>
              <a:t>：该方法用于通知监听器，已经加载</a:t>
            </a:r>
            <a:r>
              <a:rPr lang="en-US" altLang="zh-CN" dirty="0"/>
              <a:t>Web</a:t>
            </a:r>
            <a:r>
              <a:rPr lang="zh-CN" altLang="en-US" dirty="0"/>
              <a:t>应用和初始化参数</a:t>
            </a:r>
            <a:endParaRPr lang="en-US" altLang="zh-CN" dirty="0"/>
          </a:p>
          <a:p>
            <a:pPr lvl="1"/>
            <a:r>
              <a:rPr lang="en-US" altLang="zh-CN" dirty="0"/>
              <a:t>Public void </a:t>
            </a:r>
            <a:r>
              <a:rPr lang="en-US" altLang="zh-CN" dirty="0" err="1"/>
              <a:t>contexDestroyed</a:t>
            </a:r>
            <a:r>
              <a:rPr lang="en-US" altLang="zh-CN" dirty="0"/>
              <a:t> (</a:t>
            </a:r>
            <a:r>
              <a:rPr lang="en-US" altLang="zh-CN" dirty="0" err="1"/>
              <a:t>ServletContextEvent</a:t>
            </a:r>
            <a:r>
              <a:rPr lang="en-US" altLang="zh-CN" dirty="0"/>
              <a:t> </a:t>
            </a:r>
            <a:r>
              <a:rPr lang="en-US" altLang="zh-CN" dirty="0" err="1"/>
              <a:t>sce</a:t>
            </a:r>
            <a:r>
              <a:rPr lang="en-US" altLang="zh-CN" dirty="0"/>
              <a:t>)</a:t>
            </a:r>
            <a:r>
              <a:rPr lang="zh-CN" altLang="en-US" dirty="0"/>
              <a:t>：该方法用于通知监听器</a:t>
            </a:r>
            <a:r>
              <a:rPr lang="en-US" altLang="zh-CN" dirty="0"/>
              <a:t>, Web</a:t>
            </a:r>
            <a:r>
              <a:rPr lang="zh-CN" altLang="en-US" dirty="0"/>
              <a:t>应用即将关闭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D59043-C04F-4472-AEB0-54BEE8787B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7.2.1 </a:t>
            </a:r>
            <a:r>
              <a:rPr lang="en-US" altLang="zh-CN" dirty="0" err="1"/>
              <a:t>ServletContext</a:t>
            </a:r>
            <a:r>
              <a:rPr lang="zh-CN" altLang="en-US" dirty="0"/>
              <a:t>事件、监听器</a:t>
            </a:r>
          </a:p>
        </p:txBody>
      </p:sp>
    </p:spTree>
    <p:extLst>
      <p:ext uri="{BB962C8B-B14F-4D97-AF65-F5344CB8AC3E}">
        <p14:creationId xmlns:p14="http://schemas.microsoft.com/office/powerpoint/2010/main" val="4025745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AD9C8F9-84B4-43C7-BDEB-4C9E9D0932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编写</a:t>
            </a:r>
            <a:r>
              <a:rPr lang="en-US" altLang="zh-CN" dirty="0" err="1"/>
              <a:t>MyServletContextListener</a:t>
            </a:r>
            <a:r>
              <a:rPr lang="zh-CN" altLang="en-US" dirty="0"/>
              <a:t>类，说明</a:t>
            </a:r>
            <a:r>
              <a:rPr lang="en-US" altLang="zh-CN" dirty="0" err="1"/>
              <a:t>ServletContextListener</a:t>
            </a:r>
            <a:r>
              <a:rPr lang="zh-CN" altLang="en-US" dirty="0"/>
              <a:t>的用法</a:t>
            </a:r>
            <a:endParaRPr lang="en-US" altLang="zh-CN" dirty="0"/>
          </a:p>
          <a:p>
            <a:r>
              <a:rPr lang="en-US" altLang="zh-CN" dirty="0"/>
              <a:t>@</a:t>
            </a:r>
            <a:r>
              <a:rPr lang="en-US" altLang="zh-CN" dirty="0" err="1"/>
              <a:t>WebListener</a:t>
            </a:r>
            <a:r>
              <a:rPr lang="zh-CN" altLang="en-US" dirty="0"/>
              <a:t>也是</a:t>
            </a:r>
            <a:r>
              <a:rPr lang="en-US" altLang="zh-CN" dirty="0"/>
              <a:t>Servlet3.0</a:t>
            </a:r>
            <a:r>
              <a:rPr lang="zh-CN" altLang="en-US" dirty="0"/>
              <a:t>才有的，因为它没有设置初始化参数的属性，所以也需要在</a:t>
            </a:r>
            <a:r>
              <a:rPr lang="en-US" altLang="zh-CN" dirty="0"/>
              <a:t>Web.xml</a:t>
            </a:r>
            <a:r>
              <a:rPr lang="zh-CN" altLang="en-US" dirty="0"/>
              <a:t>中设定。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D59043-C04F-4472-AEB0-54BEE8787B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7.2.1 </a:t>
            </a:r>
            <a:r>
              <a:rPr lang="en-US" altLang="zh-CN" dirty="0" err="1"/>
              <a:t>ServletContext</a:t>
            </a:r>
            <a:r>
              <a:rPr lang="zh-CN" altLang="en-US" dirty="0"/>
              <a:t>事件、监听器</a:t>
            </a:r>
          </a:p>
        </p:txBody>
      </p:sp>
    </p:spTree>
    <p:extLst>
      <p:ext uri="{BB962C8B-B14F-4D97-AF65-F5344CB8AC3E}">
        <p14:creationId xmlns:p14="http://schemas.microsoft.com/office/powerpoint/2010/main" val="4220523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AD9C8F9-84B4-43C7-BDEB-4C9E9D0932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788814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 err="1"/>
              <a:t>ServletContextAttributeListener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en-US" altLang="zh-CN" dirty="0" err="1"/>
              <a:t>ServletContextAttributeListener</a:t>
            </a:r>
            <a:r>
              <a:rPr lang="zh-CN" altLang="en-US" dirty="0"/>
              <a:t>被称为“</a:t>
            </a:r>
            <a:r>
              <a:rPr lang="en-US" altLang="zh-CN" dirty="0" err="1"/>
              <a:t>ServletContext</a:t>
            </a:r>
            <a:r>
              <a:rPr lang="zh-CN" altLang="en-US" dirty="0"/>
              <a:t>属性监听器”可以用来监听</a:t>
            </a:r>
            <a:r>
              <a:rPr lang="en-US" altLang="zh-CN" dirty="0"/>
              <a:t>Application</a:t>
            </a:r>
            <a:r>
              <a:rPr lang="zh-CN" altLang="en-US" dirty="0"/>
              <a:t>属性的添加、移除或者替换时响应的动作事件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ServletContextAttributeListener</a:t>
            </a:r>
            <a:r>
              <a:rPr lang="zh-CN" altLang="en-US" dirty="0"/>
              <a:t>接口提供了</a:t>
            </a:r>
            <a:r>
              <a:rPr lang="en-US" altLang="zh-CN" dirty="0"/>
              <a:t>3</a:t>
            </a:r>
            <a:r>
              <a:rPr lang="zh-CN" altLang="en-US" dirty="0"/>
              <a:t>个监听方法：</a:t>
            </a:r>
            <a:endParaRPr lang="en-US" altLang="zh-CN" dirty="0"/>
          </a:p>
          <a:p>
            <a:pPr lvl="1"/>
            <a:r>
              <a:rPr lang="en-US" altLang="zh-CN" dirty="0"/>
              <a:t>Public void </a:t>
            </a:r>
            <a:r>
              <a:rPr lang="en-US" altLang="zh-CN" dirty="0" err="1"/>
              <a:t>attributeAdded</a:t>
            </a:r>
            <a:r>
              <a:rPr lang="en-US" altLang="zh-CN" dirty="0"/>
              <a:t>(</a:t>
            </a:r>
            <a:r>
              <a:rPr lang="en-US" altLang="zh-CN" dirty="0" err="1"/>
              <a:t>ServletContextAttributeEvent</a:t>
            </a:r>
            <a:r>
              <a:rPr lang="en-US" altLang="zh-CN" dirty="0"/>
              <a:t> scab)</a:t>
            </a:r>
            <a:r>
              <a:rPr lang="zh-CN" altLang="en-US" dirty="0"/>
              <a:t>：该方法用于通知监听器，有对象或者属性被添加到</a:t>
            </a:r>
            <a:r>
              <a:rPr lang="en-US" altLang="zh-CN" dirty="0"/>
              <a:t>Application</a:t>
            </a:r>
            <a:r>
              <a:rPr lang="zh-CN" altLang="en-US" dirty="0"/>
              <a:t>中。</a:t>
            </a:r>
            <a:endParaRPr lang="en-US" altLang="zh-CN" dirty="0"/>
          </a:p>
          <a:p>
            <a:pPr lvl="1"/>
            <a:r>
              <a:rPr lang="en-US" altLang="zh-CN" dirty="0"/>
              <a:t> Public void </a:t>
            </a:r>
            <a:r>
              <a:rPr lang="en-US" altLang="zh-CN" dirty="0" err="1"/>
              <a:t>attributeRemoved</a:t>
            </a:r>
            <a:r>
              <a:rPr lang="en-US" altLang="zh-CN" dirty="0"/>
              <a:t>(</a:t>
            </a:r>
            <a:r>
              <a:rPr lang="en-US" altLang="zh-CN" dirty="0" err="1"/>
              <a:t>ServletContextAttributeEvent</a:t>
            </a:r>
            <a:r>
              <a:rPr lang="en-US" altLang="zh-CN" dirty="0"/>
              <a:t> scab)</a:t>
            </a:r>
            <a:r>
              <a:rPr lang="zh-CN" altLang="en-US" dirty="0"/>
              <a:t>：该方法用于通知监听器，有对象或者属性从</a:t>
            </a:r>
            <a:r>
              <a:rPr lang="en-US" altLang="zh-CN" dirty="0"/>
              <a:t>Application</a:t>
            </a:r>
            <a:r>
              <a:rPr lang="zh-CN" altLang="en-US" dirty="0"/>
              <a:t>中被移除。</a:t>
            </a:r>
            <a:endParaRPr lang="en-US" altLang="zh-CN" dirty="0"/>
          </a:p>
          <a:p>
            <a:pPr lvl="1"/>
            <a:r>
              <a:rPr lang="en-US" altLang="zh-CN" dirty="0"/>
              <a:t>Public void </a:t>
            </a:r>
            <a:r>
              <a:rPr lang="en-US" altLang="zh-CN" dirty="0" err="1"/>
              <a:t>attributeReplaced</a:t>
            </a:r>
            <a:r>
              <a:rPr lang="en-US" altLang="zh-CN" dirty="0"/>
              <a:t>(</a:t>
            </a:r>
            <a:r>
              <a:rPr lang="en-US" altLang="zh-CN" dirty="0" err="1"/>
              <a:t>ServletContextAttributeEvent</a:t>
            </a:r>
            <a:r>
              <a:rPr lang="en-US" altLang="zh-CN" dirty="0"/>
              <a:t> scab)</a:t>
            </a:r>
            <a:r>
              <a:rPr lang="zh-CN" altLang="en-US" dirty="0"/>
              <a:t>：该方法用于通知监听器，有对象或者属性被更改。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D59043-C04F-4472-AEB0-54BEE8787B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7.2.1 </a:t>
            </a:r>
            <a:r>
              <a:rPr lang="en-US" altLang="zh-CN" dirty="0" err="1"/>
              <a:t>ServletContext</a:t>
            </a:r>
            <a:r>
              <a:rPr lang="zh-CN" altLang="en-US" dirty="0"/>
              <a:t>事件、监听器</a:t>
            </a:r>
          </a:p>
        </p:txBody>
      </p:sp>
    </p:spTree>
    <p:extLst>
      <p:ext uri="{BB962C8B-B14F-4D97-AF65-F5344CB8AC3E}">
        <p14:creationId xmlns:p14="http://schemas.microsoft.com/office/powerpoint/2010/main" val="899371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7C9DE1C-3770-462E-8D35-0FCD40E2C0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与</a:t>
            </a:r>
            <a:r>
              <a:rPr lang="en-US" altLang="zh-CN" dirty="0" err="1"/>
              <a:t>HttpSession</a:t>
            </a:r>
            <a:r>
              <a:rPr lang="zh-CN" altLang="en-US" dirty="0"/>
              <a:t>有关的监听器有</a:t>
            </a:r>
            <a:r>
              <a:rPr lang="en-US" altLang="zh-CN" dirty="0"/>
              <a:t>4</a:t>
            </a:r>
            <a:r>
              <a:rPr lang="zh-CN" altLang="en-US" dirty="0"/>
              <a:t>个：</a:t>
            </a:r>
            <a:r>
              <a:rPr lang="en-US" altLang="zh-CN" dirty="0" err="1"/>
              <a:t>HttpSessionListener</a:t>
            </a:r>
            <a:r>
              <a:rPr lang="zh-CN" altLang="en-US" dirty="0"/>
              <a:t>、</a:t>
            </a:r>
            <a:r>
              <a:rPr lang="en-US" altLang="zh-CN" dirty="0" err="1"/>
              <a:t>HttpSessionAttributeListener</a:t>
            </a:r>
            <a:r>
              <a:rPr lang="zh-CN" altLang="en-US" dirty="0"/>
              <a:t>、</a:t>
            </a:r>
            <a:r>
              <a:rPr lang="en-US" altLang="zh-CN" dirty="0" err="1"/>
              <a:t>HttpSessionBindingListener</a:t>
            </a:r>
            <a:r>
              <a:rPr lang="zh-CN" altLang="en-US" dirty="0"/>
              <a:t>、</a:t>
            </a:r>
            <a:r>
              <a:rPr lang="en-US" altLang="zh-CN" dirty="0" err="1"/>
              <a:t>HttpSessionActivationListener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用法与</a:t>
            </a:r>
            <a:r>
              <a:rPr lang="en-US" altLang="zh-CN" dirty="0" err="1"/>
              <a:t>ServletContext</a:t>
            </a:r>
            <a:r>
              <a:rPr lang="zh-CN" altLang="en-US" dirty="0"/>
              <a:t>监听器类似</a:t>
            </a:r>
            <a:endParaRPr lang="en-US" altLang="zh-CN" dirty="0"/>
          </a:p>
          <a:p>
            <a:r>
              <a:rPr lang="zh-CN" altLang="en-US" dirty="0"/>
              <a:t>编写</a:t>
            </a:r>
            <a:r>
              <a:rPr lang="en-US" altLang="zh-CN" dirty="0"/>
              <a:t>Login.java</a:t>
            </a:r>
            <a:r>
              <a:rPr lang="zh-CN" altLang="en-US" dirty="0"/>
              <a:t>、</a:t>
            </a:r>
            <a:r>
              <a:rPr lang="en-US" altLang="zh-CN" dirty="0"/>
              <a:t>MyHttpSessionListener.java</a:t>
            </a:r>
            <a:r>
              <a:rPr lang="zh-CN" altLang="en-US" dirty="0"/>
              <a:t>、</a:t>
            </a:r>
            <a:r>
              <a:rPr lang="en-US" altLang="zh-CN" dirty="0" err="1"/>
              <a:t>success.jsp</a:t>
            </a:r>
            <a:r>
              <a:rPr lang="zh-CN" altLang="en-US" dirty="0"/>
              <a:t>和</a:t>
            </a:r>
            <a:r>
              <a:rPr lang="en-US" altLang="zh-CN" dirty="0" err="1"/>
              <a:t>login.jsp</a:t>
            </a:r>
            <a:r>
              <a:rPr lang="zh-CN" altLang="en-US" dirty="0"/>
              <a:t>，利用</a:t>
            </a:r>
            <a:r>
              <a:rPr lang="en-US" altLang="zh-CN" dirty="0" err="1"/>
              <a:t>HttpSessionListener</a:t>
            </a:r>
            <a:r>
              <a:rPr lang="zh-CN" altLang="en-US" dirty="0"/>
              <a:t>记录在线人数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0B0DEE-01CA-46B0-9668-E90948650C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7.2.2 </a:t>
            </a:r>
            <a:r>
              <a:rPr lang="en-US" altLang="zh-CN" dirty="0" err="1"/>
              <a:t>HttpSession</a:t>
            </a:r>
            <a:r>
              <a:rPr lang="zh-CN" altLang="en-US" dirty="0"/>
              <a:t>事件监听器</a:t>
            </a:r>
          </a:p>
        </p:txBody>
      </p:sp>
    </p:spTree>
    <p:extLst>
      <p:ext uri="{BB962C8B-B14F-4D97-AF65-F5344CB8AC3E}">
        <p14:creationId xmlns:p14="http://schemas.microsoft.com/office/powerpoint/2010/main" val="24704716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7C9DE1C-3770-462E-8D35-0FCD40E2C0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编写</a:t>
            </a:r>
            <a:r>
              <a:rPr lang="en-US" altLang="zh-CN" dirty="0"/>
              <a:t>Login.java</a:t>
            </a:r>
            <a:r>
              <a:rPr lang="zh-CN" altLang="en-US" dirty="0"/>
              <a:t>、</a:t>
            </a:r>
            <a:r>
              <a:rPr lang="en-US" altLang="zh-CN" dirty="0"/>
              <a:t>MyHttpSessionAttributeListener.java</a:t>
            </a:r>
            <a:r>
              <a:rPr lang="zh-CN" altLang="en-US" dirty="0"/>
              <a:t>、</a:t>
            </a:r>
            <a:r>
              <a:rPr lang="en-US" altLang="zh-CN" dirty="0" err="1"/>
              <a:t>success.jsp</a:t>
            </a:r>
            <a:r>
              <a:rPr lang="zh-CN" altLang="en-US" dirty="0"/>
              <a:t>、</a:t>
            </a:r>
            <a:r>
              <a:rPr lang="en-US" altLang="zh-CN" dirty="0"/>
              <a:t>logout.java</a:t>
            </a:r>
            <a:r>
              <a:rPr lang="zh-CN" altLang="en-US" dirty="0"/>
              <a:t>和</a:t>
            </a:r>
            <a:r>
              <a:rPr lang="en-US" altLang="zh-CN" dirty="0" err="1"/>
              <a:t>login.jsp</a:t>
            </a:r>
            <a:r>
              <a:rPr lang="zh-CN" altLang="en-US" dirty="0"/>
              <a:t>，利用</a:t>
            </a:r>
            <a:r>
              <a:rPr lang="en-US" altLang="zh-CN" dirty="0" err="1"/>
              <a:t>MyHttpSessionAttributeListener</a:t>
            </a:r>
            <a:r>
              <a:rPr lang="zh-CN" altLang="en-US" dirty="0"/>
              <a:t>记录</a:t>
            </a:r>
            <a:r>
              <a:rPr lang="en-US" altLang="zh-CN" dirty="0"/>
              <a:t>session</a:t>
            </a:r>
            <a:r>
              <a:rPr lang="zh-CN" altLang="en-US" dirty="0"/>
              <a:t>中属性的变化</a:t>
            </a:r>
            <a:endParaRPr lang="en-US" altLang="zh-CN" dirty="0"/>
          </a:p>
          <a:p>
            <a:r>
              <a:rPr lang="zh-CN" altLang="en-US" dirty="0"/>
              <a:t>编写</a:t>
            </a:r>
            <a:r>
              <a:rPr lang="en-US" altLang="zh-CN" dirty="0"/>
              <a:t>Login.java</a:t>
            </a:r>
            <a:r>
              <a:rPr lang="zh-CN" altLang="en-US" dirty="0"/>
              <a:t>、</a:t>
            </a:r>
            <a:r>
              <a:rPr lang="en-US" altLang="zh-CN" dirty="0"/>
              <a:t>MyHttpSessionBindingListener.java</a:t>
            </a:r>
            <a:r>
              <a:rPr lang="zh-CN" altLang="en-US" dirty="0"/>
              <a:t>、</a:t>
            </a:r>
            <a:r>
              <a:rPr lang="en-US" altLang="zh-CN" dirty="0" err="1"/>
              <a:t>success.jsp</a:t>
            </a:r>
            <a:r>
              <a:rPr lang="zh-CN" altLang="en-US" dirty="0"/>
              <a:t>和</a:t>
            </a:r>
            <a:r>
              <a:rPr lang="en-US" altLang="zh-CN" dirty="0" err="1"/>
              <a:t>login.jsp</a:t>
            </a:r>
            <a:r>
              <a:rPr lang="zh-CN" altLang="en-US" dirty="0"/>
              <a:t>，利用</a:t>
            </a:r>
            <a:r>
              <a:rPr lang="en-US" altLang="zh-CN" dirty="0" err="1"/>
              <a:t>MyHttpSessionBindingListener</a:t>
            </a:r>
            <a:r>
              <a:rPr lang="zh-CN" altLang="en-US" dirty="0"/>
              <a:t>检测</a:t>
            </a:r>
            <a:r>
              <a:rPr lang="en-US" altLang="zh-CN" dirty="0"/>
              <a:t>session</a:t>
            </a:r>
            <a:r>
              <a:rPr lang="zh-CN" altLang="en-US" dirty="0"/>
              <a:t>属性的绑定和解绑情况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0B0DEE-01CA-46B0-9668-E90948650C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7.2.2 </a:t>
            </a:r>
            <a:r>
              <a:rPr lang="en-US" altLang="zh-CN" dirty="0" err="1"/>
              <a:t>HttpSession</a:t>
            </a:r>
            <a:r>
              <a:rPr lang="zh-CN" altLang="en-US" dirty="0"/>
              <a:t>事件监听器</a:t>
            </a:r>
          </a:p>
        </p:txBody>
      </p:sp>
    </p:spTree>
    <p:extLst>
      <p:ext uri="{BB962C8B-B14F-4D97-AF65-F5344CB8AC3E}">
        <p14:creationId xmlns:p14="http://schemas.microsoft.com/office/powerpoint/2010/main" val="36968913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7C9DE1C-3770-462E-8D35-0FCD40E2C0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err="1"/>
              <a:t>AttributeListener</a:t>
            </a:r>
            <a:r>
              <a:rPr lang="zh-CN" altLang="en-US" dirty="0"/>
              <a:t>：当在</a:t>
            </a:r>
            <a:r>
              <a:rPr lang="en-US" altLang="zh-CN" dirty="0"/>
              <a:t>session</a:t>
            </a:r>
            <a:r>
              <a:rPr lang="zh-CN" altLang="en-US" dirty="0"/>
              <a:t>中添加、移除或更改属性值时会触发相应的事件。</a:t>
            </a:r>
            <a:endParaRPr lang="en-US" altLang="zh-CN" dirty="0"/>
          </a:p>
          <a:p>
            <a:r>
              <a:rPr lang="en-US" altLang="zh-CN" dirty="0" err="1"/>
              <a:t>BindingListener</a:t>
            </a:r>
            <a:r>
              <a:rPr lang="zh-CN" altLang="en-US" dirty="0"/>
              <a:t>：只有当监听器对象保存到</a:t>
            </a:r>
            <a:r>
              <a:rPr lang="en-US" altLang="zh-CN" dirty="0"/>
              <a:t>session</a:t>
            </a:r>
            <a:r>
              <a:rPr lang="zh-CN" altLang="en-US" dirty="0"/>
              <a:t>中或把监听器对象从</a:t>
            </a:r>
            <a:r>
              <a:rPr lang="en-US" altLang="zh-CN" dirty="0"/>
              <a:t>session</a:t>
            </a:r>
            <a:r>
              <a:rPr lang="zh-CN" altLang="en-US" dirty="0"/>
              <a:t>移除时才会触发事件，其他没有实现该</a:t>
            </a:r>
            <a:r>
              <a:rPr lang="en-US" altLang="zh-CN" dirty="0"/>
              <a:t>listener</a:t>
            </a:r>
            <a:r>
              <a:rPr lang="zh-CN" altLang="en-US" dirty="0"/>
              <a:t>的对象保存到</a:t>
            </a:r>
            <a:r>
              <a:rPr lang="en-US" altLang="zh-CN" dirty="0"/>
              <a:t>session</a:t>
            </a:r>
            <a:r>
              <a:rPr lang="zh-CN" altLang="en-US" dirty="0"/>
              <a:t>时不会触发该事件。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0B0DEE-01CA-46B0-9668-E90948650C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7.2.2 </a:t>
            </a:r>
            <a:r>
              <a:rPr lang="en-US" altLang="zh-CN" dirty="0" err="1"/>
              <a:t>HttpSession</a:t>
            </a:r>
            <a:r>
              <a:rPr lang="zh-CN" altLang="en-US" dirty="0"/>
              <a:t>事件监听器</a:t>
            </a:r>
          </a:p>
        </p:txBody>
      </p:sp>
    </p:spTree>
    <p:extLst>
      <p:ext uri="{BB962C8B-B14F-4D97-AF65-F5344CB8AC3E}">
        <p14:creationId xmlns:p14="http://schemas.microsoft.com/office/powerpoint/2010/main" val="198105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B8DD332-F364-49EC-B90E-C2BFAB13AB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与</a:t>
            </a:r>
            <a:r>
              <a:rPr lang="en-US" altLang="zh-CN" dirty="0" err="1"/>
              <a:t>HttpServletRequest</a:t>
            </a:r>
            <a:r>
              <a:rPr lang="zh-CN" altLang="en-US" dirty="0"/>
              <a:t>有关的监听器有两个：</a:t>
            </a:r>
            <a:r>
              <a:rPr lang="en-US" altLang="zh-CN" dirty="0" err="1"/>
              <a:t>ServletRequestListener</a:t>
            </a:r>
            <a:r>
              <a:rPr lang="zh-CN" altLang="en-US" dirty="0"/>
              <a:t>、</a:t>
            </a:r>
            <a:r>
              <a:rPr lang="en-US" altLang="zh-CN" dirty="0" err="1"/>
              <a:t>ServletRequestAttributeListener</a:t>
            </a:r>
            <a:endParaRPr lang="en-US" altLang="zh-CN" dirty="0"/>
          </a:p>
          <a:p>
            <a:r>
              <a:rPr lang="zh-CN" altLang="en-US" dirty="0"/>
              <a:t>用法与</a:t>
            </a:r>
            <a:r>
              <a:rPr lang="en-US" altLang="zh-CN" dirty="0" err="1"/>
              <a:t>ServletContext</a:t>
            </a:r>
            <a:r>
              <a:rPr lang="zh-CN" altLang="en-US" dirty="0"/>
              <a:t>和</a:t>
            </a:r>
            <a:r>
              <a:rPr lang="en-US" altLang="zh-CN" dirty="0" err="1"/>
              <a:t>HttpSession</a:t>
            </a:r>
            <a:r>
              <a:rPr lang="zh-CN" altLang="en-US" dirty="0"/>
              <a:t>监听器类似</a:t>
            </a:r>
          </a:p>
          <a:p>
            <a:r>
              <a:rPr lang="zh-CN" altLang="en-US" dirty="0"/>
              <a:t>编写</a:t>
            </a:r>
            <a:r>
              <a:rPr lang="en-US" altLang="zh-CN" dirty="0"/>
              <a:t>MyRequestListener.java</a:t>
            </a:r>
            <a:r>
              <a:rPr lang="zh-CN" altLang="en-US" dirty="0"/>
              <a:t>和</a:t>
            </a:r>
            <a:r>
              <a:rPr lang="en-US" altLang="zh-CN" dirty="0" err="1"/>
              <a:t>requestListener.jsp</a:t>
            </a:r>
            <a:r>
              <a:rPr lang="zh-CN" altLang="en-US" dirty="0"/>
              <a:t>，演示</a:t>
            </a:r>
            <a:r>
              <a:rPr lang="en-US" altLang="zh-CN" dirty="0" err="1"/>
              <a:t>HttpServletRequest</a:t>
            </a:r>
            <a:r>
              <a:rPr lang="zh-CN" altLang="en-US" dirty="0"/>
              <a:t>的使用方法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894FAA-06E9-4BE3-886C-8D98D94FAB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HttpServletRequest</a:t>
            </a:r>
            <a:r>
              <a:rPr lang="zh-CN" altLang="en-US" dirty="0"/>
              <a:t>事件、监听器</a:t>
            </a:r>
          </a:p>
        </p:txBody>
      </p:sp>
    </p:spTree>
    <p:extLst>
      <p:ext uri="{BB962C8B-B14F-4D97-AF65-F5344CB8AC3E}">
        <p14:creationId xmlns:p14="http://schemas.microsoft.com/office/powerpoint/2010/main" val="30573860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0FB667A-2BFB-431A-A13F-8243ED51F1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Web</a:t>
            </a:r>
            <a:r>
              <a:rPr lang="zh-CN" altLang="en-US" dirty="0"/>
              <a:t>应用程序中，过滤器是介于</a:t>
            </a:r>
            <a:r>
              <a:rPr lang="en-US" altLang="zh-CN" dirty="0"/>
              <a:t>Servlet</a:t>
            </a:r>
            <a:r>
              <a:rPr lang="zh-CN" altLang="en-US" dirty="0"/>
              <a:t>之前，既可以拦截、过滤浏览器请求，也可以改变对浏览器的响应。</a:t>
            </a:r>
            <a:endParaRPr lang="en-US" altLang="zh-CN" dirty="0"/>
          </a:p>
          <a:p>
            <a:r>
              <a:rPr lang="zh-CN" altLang="en-US" dirty="0"/>
              <a:t>它在服务器端与客户端起到了一个中间组件的作用，对二者之间的数据信息进行过滤，其处理过程如图所示：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7ED399-5285-4A1D-9123-D1A0C5D833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7.3.1 </a:t>
            </a:r>
            <a:r>
              <a:rPr lang="zh-CN" altLang="en-US" dirty="0"/>
              <a:t>过滤器概念</a:t>
            </a:r>
          </a:p>
        </p:txBody>
      </p:sp>
    </p:spTree>
    <p:extLst>
      <p:ext uri="{BB962C8B-B14F-4D97-AF65-F5344CB8AC3E}">
        <p14:creationId xmlns:p14="http://schemas.microsoft.com/office/powerpoint/2010/main" val="2646197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7ED399-5285-4A1D-9123-D1A0C5D833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7.3.1 </a:t>
            </a:r>
            <a:r>
              <a:rPr lang="zh-CN" altLang="en-US" dirty="0"/>
              <a:t>过滤器的概念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2DB39A-2804-4A06-80CF-DC55EE32F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270" y="1571180"/>
            <a:ext cx="7362770" cy="190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F790E9F-F4FD-4A74-9CB7-8B094A1A5340}"/>
              </a:ext>
            </a:extLst>
          </p:cNvPr>
          <p:cNvSpPr txBox="1"/>
          <p:nvPr/>
        </p:nvSpPr>
        <p:spPr>
          <a:xfrm>
            <a:off x="5234225" y="3816087"/>
            <a:ext cx="18614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图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7.8 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处理过程</a:t>
            </a:r>
          </a:p>
        </p:txBody>
      </p:sp>
    </p:spTree>
    <p:extLst>
      <p:ext uri="{BB962C8B-B14F-4D97-AF65-F5344CB8AC3E}">
        <p14:creationId xmlns:p14="http://schemas.microsoft.com/office/powerpoint/2010/main" val="29046663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0FB667A-2BFB-431A-A13F-8243ED51F1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一个</a:t>
            </a:r>
            <a:r>
              <a:rPr lang="en-US" altLang="zh-CN" dirty="0"/>
              <a:t>Web</a:t>
            </a:r>
            <a:r>
              <a:rPr lang="zh-CN" altLang="en-US" dirty="0"/>
              <a:t>应用程序，可以有多个过滤器，组成一个过滤器链，如经常使用过滤器完成字符编码的设定和验证用户的合法性。</a:t>
            </a:r>
            <a:endParaRPr lang="en-US" altLang="zh-CN" dirty="0"/>
          </a:p>
          <a:p>
            <a:r>
              <a:rPr lang="zh-CN" altLang="en-US" dirty="0"/>
              <a:t>过滤器链中的每个过滤器都各司其职地处理并转发数据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7ED399-5285-4A1D-9123-D1A0C5D833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 </a:t>
            </a:r>
            <a:r>
              <a:rPr lang="zh-CN" altLang="en-US" dirty="0"/>
              <a:t>过滤器概念</a:t>
            </a:r>
          </a:p>
        </p:txBody>
      </p:sp>
    </p:spTree>
    <p:extLst>
      <p:ext uri="{BB962C8B-B14F-4D97-AF65-F5344CB8AC3E}">
        <p14:creationId xmlns:p14="http://schemas.microsoft.com/office/powerpoint/2010/main" val="3430377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EF151FC-3A7B-43BF-9C04-1F596F176F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过滤器与监听器是</a:t>
            </a:r>
            <a:r>
              <a:rPr lang="en-US" altLang="zh-CN" dirty="0"/>
              <a:t>Servlet</a:t>
            </a:r>
            <a:r>
              <a:rPr lang="zh-CN" altLang="en-US" dirty="0"/>
              <a:t>规范里的两个高级特性，过滤器的作用是通过对</a:t>
            </a:r>
            <a:r>
              <a:rPr lang="en-US" altLang="zh-CN" dirty="0"/>
              <a:t>request</a:t>
            </a:r>
            <a:r>
              <a:rPr lang="zh-CN" altLang="en-US" dirty="0"/>
              <a:t>、</a:t>
            </a:r>
            <a:r>
              <a:rPr lang="en-US" altLang="zh-CN" dirty="0" err="1"/>
              <a:t>respons</a:t>
            </a:r>
            <a:r>
              <a:rPr lang="zh-CN" altLang="en-US" dirty="0"/>
              <a:t>的修改实现特定的功能。</a:t>
            </a:r>
            <a:endParaRPr lang="en-US" altLang="zh-CN" dirty="0"/>
          </a:p>
          <a:p>
            <a:r>
              <a:rPr lang="zh-CN" altLang="en-US" dirty="0"/>
              <a:t>例如：请求数据字符编码、</a:t>
            </a:r>
            <a:r>
              <a:rPr lang="en-US" altLang="zh-CN" dirty="0"/>
              <a:t>Ip</a:t>
            </a:r>
            <a:r>
              <a:rPr lang="zh-CN" altLang="en-US" dirty="0"/>
              <a:t>地址过滤、异常过滤、用户身份认证等</a:t>
            </a:r>
            <a:endParaRPr lang="en-US" altLang="zh-CN" dirty="0"/>
          </a:p>
          <a:p>
            <a:r>
              <a:rPr lang="zh-CN" altLang="en-US" dirty="0"/>
              <a:t>监听器的作用是用于监听</a:t>
            </a:r>
            <a:r>
              <a:rPr lang="en-US" altLang="zh-CN" dirty="0"/>
              <a:t>Web</a:t>
            </a:r>
            <a:r>
              <a:rPr lang="zh-CN" altLang="en-US" dirty="0"/>
              <a:t>程序中正在执行的程序，根据发生的事件作出特定的响应。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D2B4B6-E988-4980-9F01-63504015AC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监听器与过滤器</a:t>
            </a:r>
          </a:p>
        </p:txBody>
      </p:sp>
    </p:spTree>
    <p:extLst>
      <p:ext uri="{BB962C8B-B14F-4D97-AF65-F5344CB8AC3E}">
        <p14:creationId xmlns:p14="http://schemas.microsoft.com/office/powerpoint/2010/main" val="35185044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0FB667A-2BFB-431A-A13F-8243ED51F1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Web</a:t>
            </a:r>
            <a:r>
              <a:rPr lang="zh-CN" altLang="en-US" dirty="0"/>
              <a:t>开发中，经常利用过滤器来实现如下功能：</a:t>
            </a:r>
            <a:endParaRPr lang="en-US" altLang="zh-CN" dirty="0"/>
          </a:p>
          <a:p>
            <a:pPr lvl="1"/>
            <a:r>
              <a:rPr lang="zh-CN" altLang="en-US" dirty="0"/>
              <a:t>对用户请求进行身份认证</a:t>
            </a:r>
            <a:endParaRPr lang="en-US" altLang="zh-CN" dirty="0"/>
          </a:p>
          <a:p>
            <a:pPr lvl="1"/>
            <a:r>
              <a:rPr lang="zh-CN" altLang="en-US" dirty="0"/>
              <a:t>对用户发送的数据进行过滤或者替换</a:t>
            </a:r>
            <a:endParaRPr lang="en-US" altLang="zh-CN" dirty="0"/>
          </a:p>
          <a:p>
            <a:pPr lvl="1"/>
            <a:r>
              <a:rPr lang="zh-CN" altLang="en-US" dirty="0"/>
              <a:t>转换图像的数据格式</a:t>
            </a:r>
            <a:endParaRPr lang="en-US" altLang="zh-CN" dirty="0"/>
          </a:p>
          <a:p>
            <a:pPr lvl="1"/>
            <a:r>
              <a:rPr lang="zh-CN" altLang="en-US" dirty="0"/>
              <a:t>数据压缩</a:t>
            </a:r>
            <a:endParaRPr lang="en-US" altLang="zh-CN" dirty="0"/>
          </a:p>
          <a:p>
            <a:pPr lvl="1"/>
            <a:r>
              <a:rPr lang="zh-CN" altLang="en-US" dirty="0"/>
              <a:t>数据加密</a:t>
            </a:r>
            <a:endParaRPr lang="en-US" altLang="zh-CN" dirty="0"/>
          </a:p>
          <a:p>
            <a:pPr lvl="1"/>
            <a:r>
              <a:rPr lang="en-US" altLang="zh-CN" dirty="0"/>
              <a:t>XML</a:t>
            </a:r>
            <a:r>
              <a:rPr lang="zh-CN" altLang="en-US" dirty="0"/>
              <a:t>数据的转换</a:t>
            </a:r>
            <a:endParaRPr lang="en-US" altLang="zh-CN" dirty="0"/>
          </a:p>
          <a:p>
            <a:pPr lvl="1"/>
            <a:r>
              <a:rPr lang="zh-CN" altLang="en-US" dirty="0"/>
              <a:t>修改请求数据的字符集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7ED399-5285-4A1D-9123-D1A0C5D833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 </a:t>
            </a:r>
            <a:r>
              <a:rPr lang="zh-CN" altLang="en-US" dirty="0"/>
              <a:t>过滤器的概念</a:t>
            </a:r>
          </a:p>
        </p:txBody>
      </p:sp>
    </p:spTree>
    <p:extLst>
      <p:ext uri="{BB962C8B-B14F-4D97-AF65-F5344CB8AC3E}">
        <p14:creationId xmlns:p14="http://schemas.microsoft.com/office/powerpoint/2010/main" val="30543267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2D086E3-D8C3-4265-AACD-51E0E350FF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Servlet</a:t>
            </a:r>
            <a:r>
              <a:rPr lang="zh-CN" altLang="en-US" dirty="0"/>
              <a:t>中要实现过滤器，必须实现</a:t>
            </a:r>
            <a:r>
              <a:rPr lang="en-US" altLang="zh-CN" dirty="0"/>
              <a:t>Filter</a:t>
            </a:r>
            <a:r>
              <a:rPr lang="zh-CN" altLang="en-US" dirty="0"/>
              <a:t>接口，并用注入的方式或者在</a:t>
            </a:r>
            <a:r>
              <a:rPr lang="en-US" altLang="zh-CN" dirty="0"/>
              <a:t>web.xml</a:t>
            </a:r>
            <a:r>
              <a:rPr lang="zh-CN" altLang="en-US" dirty="0"/>
              <a:t>中定义过滤器，让</a:t>
            </a:r>
            <a:r>
              <a:rPr lang="en-US" altLang="zh-CN" dirty="0"/>
              <a:t>web</a:t>
            </a:r>
            <a:r>
              <a:rPr lang="zh-CN" altLang="en-US" dirty="0"/>
              <a:t>容器知道应该加载哪些过滤器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Filter</a:t>
            </a:r>
            <a:r>
              <a:rPr lang="zh-CN" altLang="en-US" dirty="0"/>
              <a:t>接口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Filter</a:t>
            </a:r>
            <a:r>
              <a:rPr lang="zh-CN" altLang="en-US" dirty="0"/>
              <a:t>接口的类是</a:t>
            </a:r>
            <a:r>
              <a:rPr lang="en-US" altLang="zh-CN" dirty="0" err="1"/>
              <a:t>javax.servlet.Filter</a:t>
            </a:r>
            <a:r>
              <a:rPr lang="zh-CN" altLang="en-US" dirty="0"/>
              <a:t>，该接口有</a:t>
            </a:r>
            <a:r>
              <a:rPr lang="en-US" altLang="zh-CN" dirty="0"/>
              <a:t>3</a:t>
            </a:r>
            <a:r>
              <a:rPr lang="zh-CN" altLang="en-US" dirty="0"/>
              <a:t>个方法。</a:t>
            </a:r>
            <a:endParaRPr lang="en-US" altLang="zh-CN" dirty="0"/>
          </a:p>
          <a:p>
            <a:pPr lvl="1"/>
            <a:r>
              <a:rPr lang="en-US" altLang="zh-CN" dirty="0"/>
              <a:t>Public void </a:t>
            </a:r>
            <a:r>
              <a:rPr lang="en-US" altLang="zh-CN" dirty="0" err="1"/>
              <a:t>init</a:t>
            </a:r>
            <a:r>
              <a:rPr lang="en-US" altLang="zh-CN" dirty="0"/>
              <a:t>(</a:t>
            </a:r>
            <a:r>
              <a:rPr lang="en-US" altLang="zh-CN" dirty="0" err="1"/>
              <a:t>FilterConfig</a:t>
            </a:r>
            <a:r>
              <a:rPr lang="en-US" altLang="zh-CN" dirty="0"/>
              <a:t> </a:t>
            </a:r>
            <a:r>
              <a:rPr lang="en-US" altLang="zh-CN" dirty="0" err="1"/>
              <a:t>filterConfig</a:t>
            </a:r>
            <a:r>
              <a:rPr lang="en-US" altLang="zh-CN" dirty="0"/>
              <a:t>)</a:t>
            </a:r>
            <a:r>
              <a:rPr lang="zh-CN" altLang="en-US" dirty="0"/>
              <a:t>：该方法用来初始化过滤器</a:t>
            </a:r>
            <a:endParaRPr lang="en-US" altLang="zh-CN" dirty="0"/>
          </a:p>
          <a:p>
            <a:pPr lvl="1"/>
            <a:r>
              <a:rPr lang="en-US" altLang="zh-CN" dirty="0"/>
              <a:t>Public  void </a:t>
            </a:r>
            <a:r>
              <a:rPr lang="en-US" altLang="zh-CN" dirty="0" err="1"/>
              <a:t>doFilter</a:t>
            </a:r>
            <a:r>
              <a:rPr lang="en-US" altLang="zh-CN" dirty="0"/>
              <a:t>(</a:t>
            </a:r>
            <a:r>
              <a:rPr lang="en-US" altLang="zh-CN" dirty="0" err="1"/>
              <a:t>ServletRequest</a:t>
            </a:r>
            <a:r>
              <a:rPr lang="en-US" altLang="zh-CN" dirty="0"/>
              <a:t> </a:t>
            </a:r>
            <a:r>
              <a:rPr lang="en-US" altLang="zh-CN" dirty="0" err="1"/>
              <a:t>request,ServletReponse</a:t>
            </a:r>
            <a:r>
              <a:rPr lang="en-US" altLang="zh-CN" dirty="0"/>
              <a:t> response, </a:t>
            </a:r>
            <a:r>
              <a:rPr lang="en-US" altLang="zh-CN" dirty="0" err="1"/>
              <a:t>FilterChain</a:t>
            </a:r>
            <a:r>
              <a:rPr lang="en-US" altLang="zh-CN" dirty="0"/>
              <a:t> chain)</a:t>
            </a:r>
            <a:r>
              <a:rPr lang="zh-CN" altLang="en-US" dirty="0"/>
              <a:t>：该方法是过滤器中主要实现的过滤的方法。</a:t>
            </a:r>
            <a:endParaRPr lang="en-US" altLang="zh-CN" dirty="0"/>
          </a:p>
          <a:p>
            <a:pPr lvl="1"/>
            <a:r>
              <a:rPr lang="en-US" altLang="zh-CN" dirty="0" err="1"/>
              <a:t>Pblic</a:t>
            </a:r>
            <a:r>
              <a:rPr lang="en-US" altLang="zh-CN" dirty="0"/>
              <a:t> void destroy()</a:t>
            </a:r>
            <a:r>
              <a:rPr lang="zh-CN" altLang="en-US" dirty="0"/>
              <a:t>：该方法用于释放过滤器中使用的资源。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A1FACF-7C22-4CED-A662-6F4E55A0D4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7.3.2 </a:t>
            </a:r>
            <a:r>
              <a:rPr lang="zh-CN" altLang="en-US" dirty="0"/>
              <a:t>实现与设置过滤器</a:t>
            </a:r>
          </a:p>
        </p:txBody>
      </p:sp>
    </p:spTree>
    <p:extLst>
      <p:ext uri="{BB962C8B-B14F-4D97-AF65-F5344CB8AC3E}">
        <p14:creationId xmlns:p14="http://schemas.microsoft.com/office/powerpoint/2010/main" val="34128400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2D086E3-D8C3-4265-AACD-51E0E350FF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 err="1"/>
              <a:t>FilterConfig</a:t>
            </a:r>
            <a:r>
              <a:rPr lang="zh-CN" altLang="en-US" dirty="0"/>
              <a:t>接口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FilterConfig</a:t>
            </a:r>
            <a:r>
              <a:rPr lang="zh-CN" altLang="en-US" dirty="0"/>
              <a:t>接口用于在过滤器初始化时由</a:t>
            </a:r>
            <a:r>
              <a:rPr lang="en-US" altLang="zh-CN" dirty="0"/>
              <a:t>web</a:t>
            </a:r>
            <a:r>
              <a:rPr lang="zh-CN" altLang="en-US" dirty="0"/>
              <a:t>容器向过滤器传送初始化配置参数，并传入到过滤器对象的</a:t>
            </a:r>
            <a:r>
              <a:rPr lang="en-US" altLang="zh-CN" dirty="0" err="1"/>
              <a:t>init</a:t>
            </a:r>
            <a:r>
              <a:rPr lang="zh-CN" altLang="en-US" dirty="0"/>
              <a:t>方法中，该接口有</a:t>
            </a:r>
            <a:r>
              <a:rPr lang="en-US" altLang="zh-CN" dirty="0"/>
              <a:t>4</a:t>
            </a:r>
            <a:r>
              <a:rPr lang="zh-CN" altLang="en-US" dirty="0"/>
              <a:t>个方法。</a:t>
            </a:r>
            <a:endParaRPr lang="en-US" altLang="zh-CN" dirty="0"/>
          </a:p>
          <a:p>
            <a:pPr lvl="1"/>
            <a:r>
              <a:rPr lang="en-US" altLang="zh-CN" dirty="0"/>
              <a:t>Public String </a:t>
            </a:r>
            <a:r>
              <a:rPr lang="en-US" altLang="zh-CN" dirty="0" err="1"/>
              <a:t>getFilterName</a:t>
            </a:r>
            <a:r>
              <a:rPr lang="en-US" altLang="zh-CN" dirty="0"/>
              <a:t>()</a:t>
            </a:r>
            <a:r>
              <a:rPr lang="zh-CN" altLang="en-US" dirty="0"/>
              <a:t>：用于得到过滤器名称</a:t>
            </a:r>
            <a:endParaRPr lang="en-US" altLang="zh-CN" dirty="0"/>
          </a:p>
          <a:p>
            <a:pPr lvl="1"/>
            <a:r>
              <a:rPr lang="en-US" altLang="zh-CN" dirty="0"/>
              <a:t>Public  String </a:t>
            </a:r>
            <a:r>
              <a:rPr lang="en-US" altLang="zh-CN" dirty="0" err="1"/>
              <a:t>getInitParameter</a:t>
            </a:r>
            <a:r>
              <a:rPr lang="en-US" altLang="zh-CN" dirty="0"/>
              <a:t>(String name)</a:t>
            </a:r>
            <a:r>
              <a:rPr lang="zh-CN" altLang="en-US" dirty="0"/>
              <a:t>：取过滤器中初始化的参数值。</a:t>
            </a:r>
            <a:endParaRPr lang="en-US" altLang="zh-CN" dirty="0"/>
          </a:p>
          <a:p>
            <a:pPr lvl="1"/>
            <a:r>
              <a:rPr lang="en-US" altLang="zh-CN" dirty="0"/>
              <a:t>Public Enumeration </a:t>
            </a:r>
            <a:r>
              <a:rPr lang="en-US" altLang="zh-CN" dirty="0" err="1"/>
              <a:t>getInitParameterNames</a:t>
            </a:r>
            <a:r>
              <a:rPr lang="en-US" altLang="zh-CN" dirty="0"/>
              <a:t>()</a:t>
            </a:r>
            <a:r>
              <a:rPr lang="zh-CN" altLang="en-US" dirty="0"/>
              <a:t>：得到过滤器配置中的所有初始化参数名字的枚举类型。</a:t>
            </a:r>
            <a:endParaRPr lang="en-US" altLang="zh-CN" dirty="0"/>
          </a:p>
          <a:p>
            <a:pPr lvl="1"/>
            <a:r>
              <a:rPr lang="en-US" altLang="zh-CN" dirty="0"/>
              <a:t>Public </a:t>
            </a:r>
            <a:r>
              <a:rPr lang="en-US" altLang="zh-CN" dirty="0" err="1"/>
              <a:t>ServletContext</a:t>
            </a:r>
            <a:r>
              <a:rPr lang="en-US" altLang="zh-CN" dirty="0"/>
              <a:t> </a:t>
            </a:r>
            <a:r>
              <a:rPr lang="en-US" altLang="zh-CN" dirty="0" err="1"/>
              <a:t>getServlet</a:t>
            </a:r>
            <a:r>
              <a:rPr lang="en-US" altLang="zh-CN" dirty="0"/>
              <a:t>()</a:t>
            </a:r>
            <a:r>
              <a:rPr lang="zh-CN" altLang="en-US" dirty="0"/>
              <a:t>：得到</a:t>
            </a:r>
            <a:r>
              <a:rPr lang="en-US" altLang="zh-CN" dirty="0"/>
              <a:t>Servlet</a:t>
            </a:r>
            <a:r>
              <a:rPr lang="zh-CN" altLang="en-US" dirty="0"/>
              <a:t>上下文文件对象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A1FACF-7C22-4CED-A662-6F4E55A0D4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7.3.2 </a:t>
            </a:r>
            <a:r>
              <a:rPr lang="zh-CN" altLang="en-US" dirty="0"/>
              <a:t>实现与设置过滤器</a:t>
            </a:r>
          </a:p>
        </p:txBody>
      </p:sp>
    </p:spTree>
    <p:extLst>
      <p:ext uri="{BB962C8B-B14F-4D97-AF65-F5344CB8AC3E}">
        <p14:creationId xmlns:p14="http://schemas.microsoft.com/office/powerpoint/2010/main" val="36727942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2D086E3-D8C3-4265-AACD-51E0E350FF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866872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zh-CN" altLang="en-US" dirty="0"/>
              <a:t>设置过滤器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zh-CN" altLang="en-US" dirty="0"/>
              <a:t>若想设置过滤器，有两种方法：注入或者在</a:t>
            </a:r>
            <a:r>
              <a:rPr lang="en-US" altLang="zh-CN" dirty="0"/>
              <a:t>web.xml</a:t>
            </a:r>
            <a:r>
              <a:rPr lang="zh-CN" altLang="en-US" dirty="0"/>
              <a:t>中配置</a:t>
            </a:r>
            <a:endParaRPr lang="en-US" altLang="zh-CN" dirty="0"/>
          </a:p>
          <a:p>
            <a:pPr lvl="1">
              <a:spcBef>
                <a:spcPts val="0"/>
              </a:spcBef>
            </a:pPr>
            <a:r>
              <a:rPr lang="zh-CN" altLang="en-US" dirty="0"/>
              <a:t>注入方式</a:t>
            </a:r>
            <a:r>
              <a:rPr lang="en-US" altLang="zh-CN" dirty="0"/>
              <a:t>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@</a:t>
            </a:r>
            <a:r>
              <a:rPr lang="en-US" altLang="zh-CN" sz="1800" dirty="0" err="1"/>
              <a:t>WebFilter</a:t>
            </a:r>
            <a:r>
              <a:rPr lang="en-US" altLang="zh-CN" sz="1800" dirty="0"/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	description = “</a:t>
            </a:r>
            <a:r>
              <a:rPr lang="en-US" altLang="zh-CN" sz="1800" dirty="0" err="1"/>
              <a:t>demp</a:t>
            </a:r>
            <a:r>
              <a:rPr lang="en-US" altLang="zh-CN" sz="1800" dirty="0"/>
              <a:t>",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	</a:t>
            </a:r>
            <a:r>
              <a:rPr lang="en-US" altLang="zh-CN" sz="1800" dirty="0" err="1"/>
              <a:t>filterName</a:t>
            </a:r>
            <a:r>
              <a:rPr lang="en-US" altLang="zh-CN" sz="1800" dirty="0"/>
              <a:t> = “</a:t>
            </a:r>
            <a:r>
              <a:rPr lang="en-US" altLang="zh-CN" sz="1800" dirty="0" err="1"/>
              <a:t>myfilter</a:t>
            </a:r>
            <a:r>
              <a:rPr lang="en-US" altLang="zh-CN" sz="1800" dirty="0"/>
              <a:t>",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	</a:t>
            </a:r>
            <a:r>
              <a:rPr lang="en-US" altLang="zh-CN" sz="1800" dirty="0" err="1"/>
              <a:t>servletNames</a:t>
            </a:r>
            <a:r>
              <a:rPr lang="en-US" altLang="zh-CN" sz="1800" dirty="0"/>
              <a:t>={"*.do"),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	</a:t>
            </a:r>
            <a:r>
              <a:rPr lang="en-US" altLang="zh-CN" sz="1800" dirty="0" err="1"/>
              <a:t>urlPatterns</a:t>
            </a:r>
            <a:r>
              <a:rPr lang="en-US" altLang="zh-CN" sz="1800" dirty="0"/>
              <a:t> = { "/*" },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	</a:t>
            </a:r>
            <a:r>
              <a:rPr lang="en-US" altLang="zh-CN" sz="1800" dirty="0" err="1"/>
              <a:t>initParams</a:t>
            </a:r>
            <a:r>
              <a:rPr lang="en-US" altLang="zh-CN" sz="1800" dirty="0"/>
              <a:t> = {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		@</a:t>
            </a:r>
            <a:r>
              <a:rPr lang="en-US" altLang="zh-CN" sz="1800" dirty="0" err="1"/>
              <a:t>WebInitParam</a:t>
            </a:r>
            <a:r>
              <a:rPr lang="en-US" altLang="zh-CN" sz="1800" dirty="0"/>
              <a:t>(name = “param", value = “</a:t>
            </a:r>
            <a:r>
              <a:rPr lang="en-US" altLang="zh-CN" sz="1800" dirty="0" err="1"/>
              <a:t>paramvalue</a:t>
            </a:r>
            <a:r>
              <a:rPr lang="en-US" altLang="zh-CN" sz="1800" dirty="0"/>
              <a:t>")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	} 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	</a:t>
            </a:r>
            <a:r>
              <a:rPr lang="en-US" altLang="zh-CN" sz="1800" dirty="0" err="1"/>
              <a:t>dispatcherTypes</a:t>
            </a:r>
            <a:r>
              <a:rPr lang="en-US" altLang="zh-CN" sz="1800" dirty="0"/>
              <a:t>={</a:t>
            </a:r>
            <a:r>
              <a:rPr lang="en-US" altLang="zh-CN" sz="1800" dirty="0" err="1"/>
              <a:t>DispatcherType.REQUEST</a:t>
            </a:r>
            <a:r>
              <a:rPr lang="en-US" altLang="zh-CN" sz="1800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)</a:t>
            </a:r>
            <a:endParaRPr lang="zh-CN" altLang="en-US" sz="18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A1FACF-7C22-4CED-A662-6F4E55A0D4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7.3.2 </a:t>
            </a:r>
            <a:r>
              <a:rPr lang="zh-CN" altLang="en-US" dirty="0"/>
              <a:t>实现与设置过滤器</a:t>
            </a:r>
          </a:p>
        </p:txBody>
      </p:sp>
    </p:spTree>
    <p:extLst>
      <p:ext uri="{BB962C8B-B14F-4D97-AF65-F5344CB8AC3E}">
        <p14:creationId xmlns:p14="http://schemas.microsoft.com/office/powerpoint/2010/main" val="15603312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2D086E3-D8C3-4265-AACD-51E0E350FF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866872"/>
          </a:xfrm>
        </p:spPr>
        <p:txBody>
          <a:bodyPr/>
          <a:lstStyle/>
          <a:p>
            <a:pPr lvl="1">
              <a:spcBef>
                <a:spcPts val="0"/>
              </a:spcBef>
            </a:pPr>
            <a:r>
              <a:rPr lang="zh-CN" altLang="en-US" dirty="0"/>
              <a:t>在</a:t>
            </a:r>
            <a:r>
              <a:rPr lang="en-US" altLang="zh-CN" dirty="0"/>
              <a:t>web.xml</a:t>
            </a:r>
            <a:r>
              <a:rPr lang="zh-CN" altLang="en-US" dirty="0"/>
              <a:t>中配置</a:t>
            </a:r>
            <a:endParaRPr lang="en-US" altLang="zh-CN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&lt;filter&gt;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&lt;description&gt;demo&lt;/description&gt;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&lt;filter-name&gt;</a:t>
            </a:r>
            <a:r>
              <a:rPr lang="en-US" altLang="zh-CN" sz="1800" dirty="0" err="1"/>
              <a:t>myfilter</a:t>
            </a:r>
            <a:r>
              <a:rPr lang="en-US" altLang="zh-CN" sz="1800" dirty="0"/>
              <a:t>&lt;/filter-name&gt;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&lt;filter-class&gt;</a:t>
            </a:r>
            <a:r>
              <a:rPr lang="en-US" altLang="zh-CN" sz="1800" dirty="0" err="1"/>
              <a:t>com.eshore.MyFilter</a:t>
            </a:r>
            <a:r>
              <a:rPr lang="en-US" altLang="zh-CN" sz="1800" dirty="0"/>
              <a:t>&lt;/filter-class&gt;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&lt;</a:t>
            </a:r>
            <a:r>
              <a:rPr lang="en-US" altLang="zh-CN" sz="1800" dirty="0" err="1"/>
              <a:t>init</a:t>
            </a:r>
            <a:r>
              <a:rPr lang="en-US" altLang="zh-CN" sz="1800" dirty="0"/>
              <a:t>-param&gt;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     &lt;param-name&gt;param&lt;/param-name&gt;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     &lt;param-value&gt;</a:t>
            </a:r>
            <a:r>
              <a:rPr lang="en-US" altLang="zh-CN" sz="1800" dirty="0" err="1"/>
              <a:t>paramvalue</a:t>
            </a:r>
            <a:r>
              <a:rPr lang="en-US" altLang="zh-CN" sz="1800" dirty="0"/>
              <a:t>&lt;/param-value&gt;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&lt;/</a:t>
            </a:r>
            <a:r>
              <a:rPr lang="en-US" altLang="zh-CN" sz="1800" dirty="0" err="1"/>
              <a:t>init</a:t>
            </a:r>
            <a:r>
              <a:rPr lang="en-US" altLang="zh-CN" sz="1800" dirty="0"/>
              <a:t>-param&gt;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&lt;/filter&gt;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&lt;filter-mapping&gt;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 &lt;filter-name&gt;</a:t>
            </a:r>
            <a:r>
              <a:rPr lang="en-US" altLang="zh-CN" sz="1800" dirty="0" err="1"/>
              <a:t>myfilter</a:t>
            </a:r>
            <a:r>
              <a:rPr lang="en-US" altLang="zh-CN" sz="1800" dirty="0"/>
              <a:t>&lt;/filter-name&gt;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  &lt;servlet-name&gt;*.do&lt;/servlet-name&gt;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 &lt;</a:t>
            </a:r>
            <a:r>
              <a:rPr lang="en-US" altLang="zh-CN" sz="1800" dirty="0" err="1"/>
              <a:t>url</a:t>
            </a:r>
            <a:r>
              <a:rPr lang="en-US" altLang="zh-CN" sz="1800" dirty="0"/>
              <a:t>-pattern&gt;/*&lt;/</a:t>
            </a:r>
            <a:r>
              <a:rPr lang="en-US" altLang="zh-CN" sz="1800" dirty="0" err="1"/>
              <a:t>url</a:t>
            </a:r>
            <a:r>
              <a:rPr lang="en-US" altLang="zh-CN" sz="1800" dirty="0"/>
              <a:t>-pattern&gt;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      &lt;dispatcher&gt;REQUEST&lt;/dispatcher&gt;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800" dirty="0"/>
              <a:t>&lt;/filter-mapping&gt;</a:t>
            </a:r>
            <a:endParaRPr lang="zh-CN" altLang="en-US" sz="18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A1FACF-7C22-4CED-A662-6F4E55A0D4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7.3.2 </a:t>
            </a:r>
            <a:r>
              <a:rPr lang="zh-CN" altLang="en-US" dirty="0"/>
              <a:t>实现与设置过滤器</a:t>
            </a:r>
          </a:p>
        </p:txBody>
      </p:sp>
    </p:spTree>
    <p:extLst>
      <p:ext uri="{BB962C8B-B14F-4D97-AF65-F5344CB8AC3E}">
        <p14:creationId xmlns:p14="http://schemas.microsoft.com/office/powerpoint/2010/main" val="40304883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2848BB-1AF4-4026-83ED-BC028A7E17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7.3.2 </a:t>
            </a:r>
            <a:r>
              <a:rPr lang="zh-CN" altLang="en-US" dirty="0"/>
              <a:t>实现与设置过滤器</a:t>
            </a:r>
          </a:p>
          <a:p>
            <a:endParaRPr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15B8D80-80C1-4277-A6AC-04DD925841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5267097"/>
              </p:ext>
            </p:extLst>
          </p:nvPr>
        </p:nvGraphicFramePr>
        <p:xfrm>
          <a:off x="1148576" y="2345816"/>
          <a:ext cx="9824224" cy="350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044">
                  <a:extLst>
                    <a:ext uri="{9D8B030D-6E8A-4147-A177-3AD203B41FA5}">
                      <a16:colId xmlns:a16="http://schemas.microsoft.com/office/drawing/2014/main" val="527241866"/>
                    </a:ext>
                  </a:extLst>
                </a:gridCol>
                <a:gridCol w="8051180">
                  <a:extLst>
                    <a:ext uri="{9D8B030D-6E8A-4147-A177-3AD203B41FA5}">
                      <a16:colId xmlns:a16="http://schemas.microsoft.com/office/drawing/2014/main" val="924766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属性名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97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value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该属性与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urlPatterns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属性等价，但两个属性不能同时使用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481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urlPatterns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指定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Filter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的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URL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匹配模式，等价于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&lt;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url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-pattern&gt;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标签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57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filterName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指定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Filter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的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name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属性，等价于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&lt;filter-name&gt;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标签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396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servletNames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指定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Filter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的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过滤对象，等价于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&lt;servlet-name&gt;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标签。当与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urlpatterns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同时存在时，则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web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容器先比对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urlPatterns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中的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url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，再比对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servletNames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中的配置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536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dispatcherTypes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指定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Filters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的过滤时间，等价于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&lt;dispatcher&gt;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标签，其值有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FORWARD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、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INCLUDE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、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REQUEST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、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ERROR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、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ASYNC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等，默认值是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REQUEST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3638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asyncSupported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声明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是否支持异步操作模式，等价于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&lt;async-supported&gt;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2484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initParams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设置过滤器的初始化参数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79639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6328897D-CFF7-4CDF-AE22-B51F4EE41AD7}"/>
              </a:ext>
            </a:extLst>
          </p:cNvPr>
          <p:cNvSpPr txBox="1"/>
          <p:nvPr/>
        </p:nvSpPr>
        <p:spPr>
          <a:xfrm>
            <a:off x="3412273" y="1728439"/>
            <a:ext cx="4259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表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7.6 @</a:t>
            </a:r>
            <a:r>
              <a:rPr lang="en-US" altLang="zh-CN" sz="2000" dirty="0" err="1">
                <a:latin typeface="迷你简准圆" panose="03000509000000000000" pitchFamily="65" charset="-122"/>
                <a:ea typeface="迷你简准圆" panose="03000509000000000000" pitchFamily="65" charset="-122"/>
              </a:rPr>
              <a:t>WebFilter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的主要属性列表</a:t>
            </a:r>
          </a:p>
        </p:txBody>
      </p:sp>
    </p:spTree>
    <p:extLst>
      <p:ext uri="{BB962C8B-B14F-4D97-AF65-F5344CB8AC3E}">
        <p14:creationId xmlns:p14="http://schemas.microsoft.com/office/powerpoint/2010/main" val="39224680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48371C-2E7B-4F73-9C0A-6DB79B4AF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3"/>
            <a:ext cx="9543392" cy="4721907"/>
          </a:xfrm>
        </p:spPr>
        <p:txBody>
          <a:bodyPr/>
          <a:lstStyle/>
          <a:p>
            <a:r>
              <a:rPr lang="zh-CN" altLang="en-US" dirty="0"/>
              <a:t>请求封装器是指利用</a:t>
            </a:r>
            <a:r>
              <a:rPr lang="en-US" altLang="zh-CN" dirty="0" err="1"/>
              <a:t>HttpServletRequestWrapper</a:t>
            </a:r>
            <a:r>
              <a:rPr lang="zh-CN" altLang="en-US" dirty="0"/>
              <a:t>类将请求中的内容进行统一修改</a:t>
            </a:r>
            <a:endParaRPr lang="en-US" altLang="zh-CN" dirty="0"/>
          </a:p>
          <a:p>
            <a:r>
              <a:rPr lang="zh-CN" altLang="en-US" dirty="0"/>
              <a:t>例如修改请求字符编码、替换字符、权限验证等</a:t>
            </a:r>
            <a:endParaRPr lang="en-US" altLang="zh-CN" dirty="0"/>
          </a:p>
          <a:p>
            <a:r>
              <a:rPr lang="zh-CN" altLang="en-US" dirty="0"/>
              <a:t>编写</a:t>
            </a:r>
            <a:r>
              <a:rPr lang="en-US" altLang="zh-CN" dirty="0"/>
              <a:t>EncodingFilter.java</a:t>
            </a:r>
            <a:r>
              <a:rPr lang="zh-CN" altLang="en-US" dirty="0"/>
              <a:t>、</a:t>
            </a:r>
            <a:r>
              <a:rPr lang="en-US" altLang="zh-CN" dirty="0"/>
              <a:t>RequestEncodingWrapper.java</a:t>
            </a:r>
            <a:r>
              <a:rPr lang="zh-CN" altLang="en-US" dirty="0"/>
              <a:t>实现编码过滤器</a:t>
            </a:r>
            <a:endParaRPr lang="en-US" altLang="zh-CN" dirty="0"/>
          </a:p>
          <a:p>
            <a:r>
              <a:rPr lang="en-US" altLang="zh-CN" dirty="0"/>
              <a:t>Post</a:t>
            </a:r>
            <a:r>
              <a:rPr lang="zh-CN" altLang="en-US" dirty="0"/>
              <a:t>方式编码过滤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http://localhost:8080/ch07/login.jsp</a:t>
            </a:r>
          </a:p>
          <a:p>
            <a:r>
              <a:rPr lang="en-US" altLang="zh-CN" dirty="0"/>
              <a:t>Get</a:t>
            </a:r>
            <a:r>
              <a:rPr lang="zh-CN" altLang="en-US" dirty="0"/>
              <a:t>方式编码过滤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http://localhost:8080/ch07/GetFilter.jsp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763C67-1BBD-44B3-A4F9-8ACE6B28A7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7.3.3 </a:t>
            </a:r>
            <a:r>
              <a:rPr lang="zh-CN" altLang="en-US" dirty="0"/>
              <a:t>请求封装器</a:t>
            </a:r>
          </a:p>
        </p:txBody>
      </p:sp>
    </p:spTree>
    <p:extLst>
      <p:ext uri="{BB962C8B-B14F-4D97-AF65-F5344CB8AC3E}">
        <p14:creationId xmlns:p14="http://schemas.microsoft.com/office/powerpoint/2010/main" val="38018125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65BF50C-6A65-4E40-8657-AE10CFFD5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响应封装器是指利用</a:t>
            </a:r>
            <a:r>
              <a:rPr lang="en-US" altLang="zh-CN" dirty="0" err="1"/>
              <a:t>HttpServletResponseWrapper</a:t>
            </a:r>
            <a:r>
              <a:rPr lang="zh-CN" altLang="en-US" dirty="0"/>
              <a:t>类将响应中的内容进行统一修改</a:t>
            </a:r>
            <a:endParaRPr lang="en-US" altLang="zh-CN" dirty="0"/>
          </a:p>
          <a:p>
            <a:r>
              <a:rPr lang="zh-CN" altLang="en-US" dirty="0"/>
              <a:t>例如压缩输出内容、替换输出内容等</a:t>
            </a:r>
            <a:endParaRPr lang="en-US" altLang="zh-CN" dirty="0"/>
          </a:p>
          <a:p>
            <a:r>
              <a:rPr lang="zh-CN" altLang="en-US" dirty="0"/>
              <a:t>编写</a:t>
            </a:r>
            <a:r>
              <a:rPr lang="en-US" altLang="zh-CN" dirty="0"/>
              <a:t>ReplaceFilter.java</a:t>
            </a:r>
            <a:r>
              <a:rPr lang="zh-CN" altLang="en-US" dirty="0"/>
              <a:t>、</a:t>
            </a:r>
            <a:r>
              <a:rPr lang="en-US" altLang="zh-CN" dirty="0"/>
              <a:t>ResponseReplaceWrapper.java</a:t>
            </a:r>
            <a:r>
              <a:rPr lang="zh-CN" altLang="en-US" dirty="0"/>
              <a:t>、</a:t>
            </a:r>
            <a:r>
              <a:rPr lang="en-US" altLang="zh-CN" dirty="0"/>
              <a:t>TestServlet.java</a:t>
            </a:r>
            <a:r>
              <a:rPr lang="zh-CN" altLang="en-US" dirty="0"/>
              <a:t>实现内容替换过滤器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http://localhost:8080/ch07/Test.do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B8B492-B369-47AD-8495-DA87EBE8A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7.3.4 </a:t>
            </a:r>
            <a:r>
              <a:rPr lang="zh-CN" altLang="en-US" dirty="0"/>
              <a:t>响应封装器</a:t>
            </a:r>
          </a:p>
        </p:txBody>
      </p:sp>
    </p:spTree>
    <p:extLst>
      <p:ext uri="{BB962C8B-B14F-4D97-AF65-F5344CB8AC3E}">
        <p14:creationId xmlns:p14="http://schemas.microsoft.com/office/powerpoint/2010/main" val="24074017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65BF50C-6A65-4E40-8657-AE10CFFD5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编写</a:t>
            </a:r>
            <a:r>
              <a:rPr lang="en-US" altLang="zh-CN" dirty="0"/>
              <a:t>Login.java</a:t>
            </a:r>
            <a:r>
              <a:rPr lang="zh-CN" altLang="en-US" dirty="0"/>
              <a:t>、</a:t>
            </a:r>
            <a:r>
              <a:rPr lang="en-US" altLang="zh-CN" dirty="0"/>
              <a:t>LoginCheckFilter.java</a:t>
            </a:r>
            <a:r>
              <a:rPr lang="zh-CN" altLang="en-US" dirty="0"/>
              <a:t>、</a:t>
            </a:r>
            <a:r>
              <a:rPr lang="en-US" altLang="zh-CN" dirty="0" err="1"/>
              <a:t>login.jsp</a:t>
            </a:r>
            <a:r>
              <a:rPr lang="zh-CN" altLang="en-US" dirty="0"/>
              <a:t>、</a:t>
            </a:r>
            <a:r>
              <a:rPr lang="en-US" altLang="zh-CN" dirty="0" err="1"/>
              <a:t>success.jsp</a:t>
            </a:r>
            <a:r>
              <a:rPr lang="zh-CN" altLang="en-US" dirty="0"/>
              <a:t>实现用户登录验证功能。</a:t>
            </a:r>
            <a:endParaRPr lang="en-US" altLang="zh-CN" dirty="0"/>
          </a:p>
          <a:p>
            <a:pPr lvl="1"/>
            <a:r>
              <a:rPr lang="zh-CN" altLang="en-US" dirty="0"/>
              <a:t>检查用户是否登录</a:t>
            </a:r>
            <a:endParaRPr lang="en-US" altLang="zh-CN" dirty="0"/>
          </a:p>
          <a:p>
            <a:pPr lvl="1"/>
            <a:r>
              <a:rPr lang="zh-CN" altLang="en-US"/>
              <a:t>检查用户是否是自己在操作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http://localhost:8080/ch07/login.jsp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B8B492-B369-47AD-8495-DA87EBE8A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7.3.5 </a:t>
            </a:r>
            <a:r>
              <a:rPr lang="zh-CN" altLang="en-US" dirty="0"/>
              <a:t>用户登录验证</a:t>
            </a:r>
          </a:p>
        </p:txBody>
      </p:sp>
    </p:spTree>
    <p:extLst>
      <p:ext uri="{BB962C8B-B14F-4D97-AF65-F5344CB8AC3E}">
        <p14:creationId xmlns:p14="http://schemas.microsoft.com/office/powerpoint/2010/main" val="104692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EF151FC-3A7B-43BF-9C04-1F596F176F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在编写完一个</a:t>
            </a:r>
            <a:r>
              <a:rPr lang="en-US" altLang="zh-CN" dirty="0"/>
              <a:t>Servlet</a:t>
            </a:r>
            <a:r>
              <a:rPr lang="zh-CN" altLang="en-US" dirty="0"/>
              <a:t>类后，通常需要在</a:t>
            </a:r>
            <a:r>
              <a:rPr lang="en-US" altLang="zh-CN" dirty="0"/>
              <a:t>web.xml</a:t>
            </a:r>
            <a:r>
              <a:rPr lang="zh-CN" altLang="en-US" dirty="0"/>
              <a:t>中进行相关的配置，这样</a:t>
            </a:r>
            <a:r>
              <a:rPr lang="en-US" altLang="zh-CN" dirty="0"/>
              <a:t>web</a:t>
            </a:r>
            <a:r>
              <a:rPr lang="zh-CN" altLang="en-US" dirty="0"/>
              <a:t>容器才能读取</a:t>
            </a:r>
            <a:r>
              <a:rPr lang="en-US" altLang="zh-CN" dirty="0"/>
              <a:t>Servlet</a:t>
            </a:r>
            <a:r>
              <a:rPr lang="zh-CN" altLang="en-US" dirty="0"/>
              <a:t>设置的信息，包括类地址、初始化等</a:t>
            </a:r>
            <a:endParaRPr lang="en-US" altLang="zh-CN" dirty="0"/>
          </a:p>
          <a:p>
            <a:r>
              <a:rPr lang="zh-CN" altLang="en-US" dirty="0"/>
              <a:t>对于每个</a:t>
            </a:r>
            <a:r>
              <a:rPr lang="en-US" altLang="zh-CN" dirty="0"/>
              <a:t>Servlet</a:t>
            </a:r>
            <a:r>
              <a:rPr lang="zh-CN" altLang="en-US" dirty="0"/>
              <a:t>的配置，</a:t>
            </a:r>
            <a:r>
              <a:rPr lang="en-US" altLang="zh-CN" dirty="0"/>
              <a:t>Web</a:t>
            </a:r>
            <a:r>
              <a:rPr lang="zh-CN" altLang="en-US" dirty="0"/>
              <a:t>都会生成与之相对应的</a:t>
            </a:r>
            <a:r>
              <a:rPr lang="en-US" altLang="zh-CN" dirty="0" err="1"/>
              <a:t>ServletConfig</a:t>
            </a:r>
            <a:r>
              <a:rPr lang="zh-CN" altLang="en-US" dirty="0"/>
              <a:t>对象，从</a:t>
            </a:r>
            <a:r>
              <a:rPr lang="en-US" altLang="zh-CN" dirty="0" err="1"/>
              <a:t>ServletConfig</a:t>
            </a:r>
            <a:r>
              <a:rPr lang="zh-CN" altLang="en-US" dirty="0"/>
              <a:t>对象中可以得到</a:t>
            </a:r>
            <a:r>
              <a:rPr lang="en-US" altLang="zh-CN" dirty="0"/>
              <a:t>Servlet</a:t>
            </a:r>
            <a:r>
              <a:rPr lang="zh-CN" altLang="en-US" dirty="0"/>
              <a:t>的初始化参数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D2B4B6-E988-4980-9F01-63504015AC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 Servlet</a:t>
            </a:r>
            <a:r>
              <a:rPr lang="zh-CN" altLang="en-US" dirty="0"/>
              <a:t>进阶</a:t>
            </a:r>
            <a:r>
              <a:rPr lang="en-US" altLang="zh-CN" dirty="0"/>
              <a:t>API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4970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8B3637B-062F-4AB2-8FBC-9A15FD543A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在</a:t>
            </a:r>
            <a:r>
              <a:rPr lang="en-US" altLang="zh-CN" dirty="0"/>
              <a:t>Web</a:t>
            </a:r>
            <a:r>
              <a:rPr lang="zh-CN" altLang="en-US" dirty="0"/>
              <a:t>容器启动后，通过加载</a:t>
            </a:r>
            <a:r>
              <a:rPr lang="en-US" altLang="zh-CN" dirty="0"/>
              <a:t>web.xml</a:t>
            </a:r>
            <a:r>
              <a:rPr lang="zh-CN" altLang="en-US" dirty="0"/>
              <a:t>文件读取</a:t>
            </a:r>
            <a:r>
              <a:rPr lang="en-US" altLang="zh-CN" dirty="0"/>
              <a:t>Servlet</a:t>
            </a:r>
            <a:r>
              <a:rPr lang="zh-CN" altLang="en-US" dirty="0"/>
              <a:t>的配置信息，实例化</a:t>
            </a:r>
            <a:r>
              <a:rPr lang="en-US" altLang="zh-CN" dirty="0"/>
              <a:t>Servlet</a:t>
            </a:r>
            <a:r>
              <a:rPr lang="zh-CN" altLang="en-US" dirty="0"/>
              <a:t>类，并且为每个</a:t>
            </a:r>
            <a:r>
              <a:rPr lang="en-US" altLang="zh-CN" dirty="0"/>
              <a:t>Servlet</a:t>
            </a:r>
            <a:r>
              <a:rPr lang="zh-CN" altLang="en-US" dirty="0"/>
              <a:t>配置信息产生唯 一一个</a:t>
            </a:r>
            <a:r>
              <a:rPr lang="en-US" altLang="zh-CN" dirty="0" err="1"/>
              <a:t>ServletConfig</a:t>
            </a:r>
            <a:r>
              <a:rPr lang="zh-CN" altLang="en-US" dirty="0"/>
              <a:t>对象。</a:t>
            </a:r>
            <a:endParaRPr lang="en-US" altLang="zh-CN" dirty="0"/>
          </a:p>
          <a:p>
            <a:r>
              <a:rPr lang="zh-CN" altLang="en-US" dirty="0"/>
              <a:t>在运行</a:t>
            </a:r>
            <a:r>
              <a:rPr lang="en-US" altLang="zh-CN" dirty="0"/>
              <a:t>Servlet</a:t>
            </a:r>
            <a:r>
              <a:rPr lang="zh-CN" altLang="en-US" dirty="0"/>
              <a:t>时，调用</a:t>
            </a:r>
            <a:r>
              <a:rPr lang="en-US" altLang="zh-CN" dirty="0"/>
              <a:t>Servlet</a:t>
            </a:r>
            <a:r>
              <a:rPr lang="zh-CN" altLang="en-US" dirty="0"/>
              <a:t>接口的</a:t>
            </a:r>
            <a:r>
              <a:rPr lang="en-US" altLang="zh-CN" dirty="0" err="1"/>
              <a:t>init</a:t>
            </a:r>
            <a:r>
              <a:rPr lang="en-US" altLang="zh-CN" dirty="0"/>
              <a:t>()</a:t>
            </a:r>
            <a:r>
              <a:rPr lang="zh-CN" altLang="en-US" dirty="0"/>
              <a:t>方法，将产生的</a:t>
            </a:r>
            <a:r>
              <a:rPr lang="en-US" altLang="zh-CN" dirty="0" err="1"/>
              <a:t>ServletConfig</a:t>
            </a:r>
            <a:r>
              <a:rPr lang="zh-CN" altLang="en-US" dirty="0"/>
              <a:t>作为参数传入</a:t>
            </a:r>
            <a:r>
              <a:rPr lang="en-US" altLang="zh-CN" dirty="0"/>
              <a:t>Servlet</a:t>
            </a:r>
            <a:r>
              <a:rPr lang="zh-CN" altLang="en-US" dirty="0"/>
              <a:t>中</a:t>
            </a:r>
            <a:endParaRPr lang="en-US" altLang="zh-CN" dirty="0"/>
          </a:p>
          <a:p>
            <a:r>
              <a:rPr lang="zh-CN" altLang="en-US" dirty="0"/>
              <a:t>初始化方法只会被调用一次，即窗口在启动时，实例化</a:t>
            </a:r>
            <a:r>
              <a:rPr lang="en-US" altLang="zh-CN" dirty="0"/>
              <a:t>Servlet</a:t>
            </a:r>
            <a:r>
              <a:rPr lang="zh-CN" altLang="en-US" dirty="0"/>
              <a:t>和创建</a:t>
            </a:r>
            <a:r>
              <a:rPr lang="en-US" altLang="zh-CN" dirty="0" err="1"/>
              <a:t>ServletConfig</a:t>
            </a:r>
            <a:r>
              <a:rPr lang="zh-CN" altLang="en-US" dirty="0"/>
              <a:t>对象，且</a:t>
            </a:r>
            <a:r>
              <a:rPr lang="en-US" altLang="zh-CN" dirty="0"/>
              <a:t>Servlet</a:t>
            </a:r>
            <a:r>
              <a:rPr lang="zh-CN" altLang="en-US" dirty="0"/>
              <a:t>与</a:t>
            </a:r>
            <a:r>
              <a:rPr lang="en-US" altLang="zh-CN" dirty="0" err="1"/>
              <a:t>ServletConfig</a:t>
            </a:r>
            <a:r>
              <a:rPr lang="zh-CN" altLang="en-US" dirty="0"/>
              <a:t>是一一对应关系，之后就直接执行</a:t>
            </a:r>
            <a:r>
              <a:rPr lang="en-US" altLang="zh-CN" dirty="0"/>
              <a:t>Service()</a:t>
            </a:r>
            <a:r>
              <a:rPr lang="zh-CN" altLang="en-US" dirty="0"/>
              <a:t>方法</a:t>
            </a:r>
            <a:endParaRPr lang="en-US" altLang="zh-CN" dirty="0"/>
          </a:p>
          <a:p>
            <a:r>
              <a:rPr lang="en-US" altLang="zh-CN" dirty="0"/>
              <a:t>Servlet</a:t>
            </a:r>
            <a:r>
              <a:rPr lang="zh-CN" altLang="en-US" dirty="0"/>
              <a:t>默认是单例模式，是线程不安全的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93C57D-7309-4EFE-9544-C2B5FEAA60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7.1.1 Servlet</a:t>
            </a:r>
            <a:r>
              <a:rPr lang="zh-CN" altLang="en-US" dirty="0"/>
              <a:t>、</a:t>
            </a:r>
            <a:r>
              <a:rPr lang="en-US" altLang="zh-CN" dirty="0" err="1"/>
              <a:t>ServletConfig</a:t>
            </a:r>
            <a:r>
              <a:rPr lang="zh-CN" altLang="en-US" dirty="0"/>
              <a:t>与</a:t>
            </a:r>
            <a:r>
              <a:rPr lang="en-US" altLang="zh-CN" dirty="0" err="1"/>
              <a:t>GenericServlet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133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8B3637B-062F-4AB2-8FBC-9A15FD543A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en-US" altLang="zh-CN" dirty="0" err="1"/>
              <a:t>GenericServlet</a:t>
            </a:r>
            <a:r>
              <a:rPr lang="zh-CN" altLang="en-US" dirty="0"/>
              <a:t>类同时实现了</a:t>
            </a:r>
            <a:r>
              <a:rPr lang="en-US" altLang="zh-CN" dirty="0"/>
              <a:t>Servlet</a:t>
            </a:r>
            <a:r>
              <a:rPr lang="zh-CN" altLang="en-US" dirty="0"/>
              <a:t>和</a:t>
            </a:r>
            <a:r>
              <a:rPr lang="en-US" altLang="zh-CN" dirty="0" err="1"/>
              <a:t>ServletConfig</a:t>
            </a:r>
            <a:r>
              <a:rPr lang="zh-CN" altLang="en-US" dirty="0"/>
              <a:t>两个接口</a:t>
            </a:r>
            <a:endParaRPr lang="en-US" altLang="zh-CN" dirty="0"/>
          </a:p>
          <a:p>
            <a:r>
              <a:rPr lang="zh-CN" altLang="en-US" dirty="0"/>
              <a:t>这个类的存在使得编写</a:t>
            </a:r>
            <a:r>
              <a:rPr lang="en-US" altLang="zh-CN" dirty="0"/>
              <a:t>Servlet</a:t>
            </a:r>
            <a:r>
              <a:rPr lang="zh-CN" altLang="en-US" dirty="0"/>
              <a:t>更加方便，它提供了一个简单的方法，这个方法用来执行有关</a:t>
            </a:r>
            <a:r>
              <a:rPr lang="en-US" altLang="zh-CN" dirty="0"/>
              <a:t>Servlet</a:t>
            </a:r>
            <a:r>
              <a:rPr lang="zh-CN" altLang="en-US" dirty="0"/>
              <a:t>生命周期的方法以及在初始化时对</a:t>
            </a:r>
            <a:r>
              <a:rPr lang="en-US" altLang="zh-CN" dirty="0" err="1"/>
              <a:t>ServletConfig</a:t>
            </a:r>
            <a:r>
              <a:rPr lang="zh-CN" altLang="en-US" dirty="0"/>
              <a:t>对象和</a:t>
            </a:r>
            <a:r>
              <a:rPr lang="en-US" altLang="zh-CN" dirty="0" err="1"/>
              <a:t>ServletContext</a:t>
            </a:r>
            <a:r>
              <a:rPr lang="zh-CN" altLang="en-US" dirty="0"/>
              <a:t>对象进行说明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93C57D-7309-4EFE-9544-C2B5FEAA60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7.1.1 Servlet</a:t>
            </a:r>
            <a:r>
              <a:rPr lang="zh-CN" altLang="en-US" dirty="0"/>
              <a:t>、</a:t>
            </a:r>
            <a:r>
              <a:rPr lang="en-US" altLang="zh-CN" dirty="0" err="1"/>
              <a:t>ServletConfig</a:t>
            </a:r>
            <a:r>
              <a:rPr lang="zh-CN" altLang="en-US" dirty="0"/>
              <a:t>与</a:t>
            </a:r>
            <a:r>
              <a:rPr lang="en-US" altLang="zh-CN" dirty="0" err="1"/>
              <a:t>GenericServlet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7375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A175CB-1C63-4FA3-BD66-8772535BEF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当容器初始化</a:t>
            </a:r>
            <a:r>
              <a:rPr lang="en-US" altLang="zh-CN" dirty="0"/>
              <a:t>Servlet</a:t>
            </a:r>
            <a:r>
              <a:rPr lang="zh-CN" altLang="en-US" dirty="0"/>
              <a:t>时，会为</a:t>
            </a:r>
            <a:r>
              <a:rPr lang="en-US" altLang="zh-CN" dirty="0"/>
              <a:t>Servlet</a:t>
            </a:r>
            <a:r>
              <a:rPr lang="zh-CN" altLang="en-US" dirty="0"/>
              <a:t>创建唯一的</a:t>
            </a:r>
            <a:r>
              <a:rPr lang="en-US" altLang="zh-CN" dirty="0" err="1"/>
              <a:t>ServletConfig</a:t>
            </a:r>
            <a:r>
              <a:rPr lang="zh-CN" altLang="en-US" dirty="0"/>
              <a:t>对象。</a:t>
            </a:r>
            <a:endParaRPr lang="en-US" altLang="zh-CN" dirty="0"/>
          </a:p>
          <a:p>
            <a:r>
              <a:rPr lang="en-US" altLang="zh-CN" dirty="0"/>
              <a:t>Web</a:t>
            </a:r>
            <a:r>
              <a:rPr lang="zh-CN" altLang="en-US" dirty="0"/>
              <a:t>容器读取</a:t>
            </a:r>
            <a:r>
              <a:rPr lang="en-US" altLang="zh-CN" dirty="0"/>
              <a:t>web.xml</a:t>
            </a:r>
            <a:r>
              <a:rPr lang="zh-CN" altLang="en-US" dirty="0"/>
              <a:t>时，将初始化参数传给</a:t>
            </a:r>
            <a:r>
              <a:rPr lang="en-US" altLang="zh-CN" dirty="0" err="1"/>
              <a:t>ServletConfig</a:t>
            </a:r>
            <a:r>
              <a:rPr lang="zh-CN" altLang="en-US" dirty="0"/>
              <a:t>，而</a:t>
            </a:r>
            <a:r>
              <a:rPr lang="en-US" altLang="zh-CN" dirty="0" err="1"/>
              <a:t>ServletConfig</a:t>
            </a:r>
            <a:r>
              <a:rPr lang="zh-CN" altLang="en-US" dirty="0"/>
              <a:t>作为对象参数传递到</a:t>
            </a:r>
            <a:r>
              <a:rPr lang="en-US" altLang="zh-CN" dirty="0" err="1"/>
              <a:t>init</a:t>
            </a:r>
            <a:r>
              <a:rPr lang="en-US" altLang="zh-CN" dirty="0"/>
              <a:t>()</a:t>
            </a:r>
            <a:r>
              <a:rPr lang="zh-CN" altLang="en-US" dirty="0"/>
              <a:t>方法中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C1BC97-ACFC-4FB1-95A1-360F8F1A5A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7.1.2 </a:t>
            </a:r>
            <a:r>
              <a:rPr lang="zh-CN" altLang="en-US" dirty="0"/>
              <a:t>使用</a:t>
            </a:r>
            <a:r>
              <a:rPr lang="en-US" altLang="zh-CN" dirty="0" err="1"/>
              <a:t>ServletConfig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1622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C1BC97-ACFC-4FB1-95A1-360F8F1A5A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7.1.2 </a:t>
            </a:r>
            <a:r>
              <a:rPr lang="zh-CN" altLang="en-US" dirty="0"/>
              <a:t>使用</a:t>
            </a:r>
            <a:r>
              <a:rPr lang="en-US" altLang="zh-CN" dirty="0" err="1"/>
              <a:t>ServletConfig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4426F41C-E93E-40BE-AA18-07B6ACFCF6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986544"/>
              </p:ext>
            </p:extLst>
          </p:nvPr>
        </p:nvGraphicFramePr>
        <p:xfrm>
          <a:off x="1433689" y="2345816"/>
          <a:ext cx="9324622" cy="239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4271">
                  <a:extLst>
                    <a:ext uri="{9D8B030D-6E8A-4147-A177-3AD203B41FA5}">
                      <a16:colId xmlns:a16="http://schemas.microsoft.com/office/drawing/2014/main" val="527241866"/>
                    </a:ext>
                  </a:extLst>
                </a:gridCol>
                <a:gridCol w="6760351">
                  <a:extLst>
                    <a:ext uri="{9D8B030D-6E8A-4147-A177-3AD203B41FA5}">
                      <a16:colId xmlns:a16="http://schemas.microsoft.com/office/drawing/2014/main" val="924766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方法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方法说明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97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getServletName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()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该方法返回一个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实例的名称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481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getServletContext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()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返回一个</a:t>
                      </a:r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ServletContext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对象的引用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57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getInitParameter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(String name)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返回一个由参数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String name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决定的初始化变量的值，如果该变量不存在，则返回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null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396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getInitParameterNames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()</a:t>
                      </a:r>
                      <a:endParaRPr lang="zh-CN" altLang="en-US" dirty="0">
                        <a:latin typeface="迷你简准圆" panose="03000509000000000000" pitchFamily="65" charset="-122"/>
                        <a:ea typeface="迷你简准圆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返回一个存储所有初始化变量的枚举类型。如果</a:t>
                      </a:r>
                      <a:r>
                        <a:rPr lang="en-US" altLang="zh-CN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Servlet</a:t>
                      </a:r>
                      <a:r>
                        <a:rPr lang="zh-CN" altLang="en-US" dirty="0">
                          <a:latin typeface="迷你简准圆" panose="03000509000000000000" pitchFamily="65" charset="-122"/>
                          <a:ea typeface="迷你简准圆" panose="03000509000000000000" pitchFamily="65" charset="-122"/>
                        </a:rPr>
                        <a:t>没有初始化变量，则返回一个空枚举类型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536643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906E8B98-516F-4E2F-ACCD-0EB5E8072ED2}"/>
              </a:ext>
            </a:extLst>
          </p:cNvPr>
          <p:cNvSpPr txBox="1"/>
          <p:nvPr/>
        </p:nvSpPr>
        <p:spPr>
          <a:xfrm>
            <a:off x="3412273" y="1728439"/>
            <a:ext cx="4259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表</a:t>
            </a:r>
            <a:r>
              <a:rPr lang="en-US" altLang="zh-CN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7.1 </a:t>
            </a:r>
            <a:r>
              <a:rPr lang="en-US" altLang="zh-CN" sz="2000" dirty="0" err="1">
                <a:latin typeface="迷你简准圆" panose="03000509000000000000" pitchFamily="65" charset="-122"/>
                <a:ea typeface="迷你简准圆" panose="03000509000000000000" pitchFamily="65" charset="-122"/>
              </a:rPr>
              <a:t>ServletConfig</a:t>
            </a:r>
            <a:r>
              <a:rPr lang="zh-CN" altLang="en-US" sz="2000" dirty="0">
                <a:latin typeface="迷你简准圆" panose="03000509000000000000" pitchFamily="65" charset="-122"/>
                <a:ea typeface="迷你简准圆" panose="03000509000000000000" pitchFamily="65" charset="-122"/>
              </a:rPr>
              <a:t>接口中的方法说明</a:t>
            </a:r>
          </a:p>
        </p:txBody>
      </p:sp>
    </p:spTree>
    <p:extLst>
      <p:ext uri="{BB962C8B-B14F-4D97-AF65-F5344CB8AC3E}">
        <p14:creationId xmlns:p14="http://schemas.microsoft.com/office/powerpoint/2010/main" val="1192379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E4E8730-8D91-4A87-9407-2894492EE2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60939" y="1400114"/>
            <a:ext cx="9543392" cy="752072"/>
          </a:xfrm>
        </p:spPr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从</a:t>
            </a:r>
            <a:r>
              <a:rPr lang="en-US" altLang="zh-CN" dirty="0"/>
              <a:t>Servlet3.0</a:t>
            </a:r>
            <a:r>
              <a:rPr lang="zh-CN" altLang="en-US" dirty="0"/>
              <a:t>开始，配置</a:t>
            </a:r>
            <a:r>
              <a:rPr lang="en-US" altLang="zh-CN" dirty="0"/>
              <a:t>Servlet</a:t>
            </a:r>
            <a:r>
              <a:rPr lang="zh-CN" altLang="en-US" dirty="0"/>
              <a:t>允许注入的方式进行配置，而不仅仅在</a:t>
            </a:r>
            <a:r>
              <a:rPr lang="en-US" altLang="zh-CN" dirty="0"/>
              <a:t>web.xml</a:t>
            </a:r>
            <a:r>
              <a:rPr lang="zh-CN" altLang="en-US" dirty="0"/>
              <a:t>中配置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1A46A0-1495-46E3-A80E-AC2AEEFA80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7.1.2 </a:t>
            </a:r>
            <a:r>
              <a:rPr lang="zh-CN" altLang="en-US" dirty="0"/>
              <a:t>使用</a:t>
            </a:r>
            <a:r>
              <a:rPr lang="en-US" altLang="zh-CN" dirty="0" err="1"/>
              <a:t>ServletConfig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33627B1-E271-40FD-B44F-2F58708C4B33}"/>
              </a:ext>
            </a:extLst>
          </p:cNvPr>
          <p:cNvSpPr txBox="1"/>
          <p:nvPr/>
        </p:nvSpPr>
        <p:spPr>
          <a:xfrm>
            <a:off x="1697147" y="2287787"/>
            <a:ext cx="922385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@WebServlet(</a:t>
            </a:r>
          </a:p>
          <a:p>
            <a:r>
              <a:rPr lang="en-US" altLang="zh-CN" sz="2000"/>
              <a:t>	urlPatterns = { "/servletConfigDemo.do" }, </a:t>
            </a:r>
          </a:p>
          <a:p>
            <a:r>
              <a:rPr lang="en-US" altLang="zh-CN" sz="2000"/>
              <a:t>	loadOnStartup = 1, </a:t>
            </a:r>
          </a:p>
          <a:p>
            <a:r>
              <a:rPr lang="en-US" altLang="zh-CN" sz="2000"/>
              <a:t>	name = "ServletConfigDemo", </a:t>
            </a:r>
          </a:p>
          <a:p>
            <a:r>
              <a:rPr lang="en-US" altLang="zh-CN" sz="2000"/>
              <a:t>	displayName = "demo", </a:t>
            </a:r>
          </a:p>
          <a:p>
            <a:r>
              <a:rPr lang="en-US" altLang="zh-CN" sz="2000"/>
              <a:t>	initParams = { </a:t>
            </a:r>
          </a:p>
          <a:p>
            <a:r>
              <a:rPr lang="en-US" altLang="zh-CN" sz="2000"/>
              <a:t>		@WebInitParam(name = "success", value = "success.html"), </a:t>
            </a:r>
          </a:p>
          <a:p>
            <a:r>
              <a:rPr lang="en-US" altLang="zh-CN" sz="2000"/>
              <a:t>		@WebInitParam(name = "error", value = "error.html")</a:t>
            </a:r>
          </a:p>
          <a:p>
            <a:r>
              <a:rPr lang="en-US" altLang="zh-CN" sz="2000"/>
              <a:t>	}</a:t>
            </a:r>
          </a:p>
          <a:p>
            <a:r>
              <a:rPr lang="en-US" altLang="zh-CN" sz="2000"/>
              <a:t>)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60641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E7272"/>
      </a:accent1>
      <a:accent2>
        <a:srgbClr val="92BD61"/>
      </a:accent2>
      <a:accent3>
        <a:srgbClr val="ECD873"/>
      </a:accent3>
      <a:accent4>
        <a:srgbClr val="1CA196"/>
      </a:accent4>
      <a:accent5>
        <a:srgbClr val="DE7272"/>
      </a:accent5>
      <a:accent6>
        <a:srgbClr val="92BD61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2781</TotalTime>
  <Words>2367</Words>
  <Application>Microsoft Office PowerPoint</Application>
  <PresentationFormat>宽屏</PresentationFormat>
  <Paragraphs>262</Paragraphs>
  <Slides>38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6" baseType="lpstr">
      <vt:lpstr>等线</vt:lpstr>
      <vt:lpstr>汉仪趣黑W</vt:lpstr>
      <vt:lpstr>迷你简准圆</vt:lpstr>
      <vt:lpstr>微软雅黑</vt:lpstr>
      <vt:lpstr>Arial</vt:lpstr>
      <vt:lpstr>Century</vt:lpstr>
      <vt:lpstr>Wingdings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hello</cp:lastModifiedBy>
  <cp:revision>240</cp:revision>
  <dcterms:created xsi:type="dcterms:W3CDTF">2017-07-05T04:53:15Z</dcterms:created>
  <dcterms:modified xsi:type="dcterms:W3CDTF">2018-11-20T04:13:21Z</dcterms:modified>
</cp:coreProperties>
</file>

<file path=docProps/thumbnail.jpeg>
</file>